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0"/>
  </p:notesMasterIdLst>
  <p:handoutMasterIdLst>
    <p:handoutMasterId r:id="rId41"/>
  </p:handoutMasterIdLst>
  <p:sldIdLst>
    <p:sldId id="257" r:id="rId5"/>
    <p:sldId id="308" r:id="rId6"/>
    <p:sldId id="306" r:id="rId7"/>
    <p:sldId id="307" r:id="rId8"/>
    <p:sldId id="265" r:id="rId9"/>
    <p:sldId id="353" r:id="rId10"/>
    <p:sldId id="269" r:id="rId11"/>
    <p:sldId id="298" r:id="rId12"/>
    <p:sldId id="279" r:id="rId13"/>
    <p:sldId id="300" r:id="rId14"/>
    <p:sldId id="343" r:id="rId15"/>
    <p:sldId id="342" r:id="rId16"/>
    <p:sldId id="349" r:id="rId17"/>
    <p:sldId id="350" r:id="rId18"/>
    <p:sldId id="266" r:id="rId19"/>
    <p:sldId id="277" r:id="rId20"/>
    <p:sldId id="1006" r:id="rId21"/>
    <p:sldId id="276" r:id="rId22"/>
    <p:sldId id="261" r:id="rId23"/>
    <p:sldId id="351" r:id="rId24"/>
    <p:sldId id="352" r:id="rId25"/>
    <p:sldId id="344" r:id="rId26"/>
    <p:sldId id="274" r:id="rId27"/>
    <p:sldId id="369" r:id="rId28"/>
    <p:sldId id="337" r:id="rId29"/>
    <p:sldId id="999" r:id="rId30"/>
    <p:sldId id="1000" r:id="rId31"/>
    <p:sldId id="998" r:id="rId32"/>
    <p:sldId id="1005" r:id="rId33"/>
    <p:sldId id="345" r:id="rId34"/>
    <p:sldId id="346" r:id="rId35"/>
    <p:sldId id="348" r:id="rId36"/>
    <p:sldId id="347" r:id="rId37"/>
    <p:sldId id="289" r:id="rId38"/>
    <p:sldId id="341"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Hunt" initials="PH" lastIdx="64" clrIdx="0">
    <p:extLst>
      <p:ext uri="{19B8F6BF-5375-455C-9EA6-DF929625EA0E}">
        <p15:presenceInfo xmlns:p15="http://schemas.microsoft.com/office/powerpoint/2012/main" userId="S::Paul.Hunt@urus.org::c5059934-7e03-40bc-86c0-717ae8f90c01" providerId="AD"/>
      </p:ext>
    </p:extLst>
  </p:cmAuthor>
  <p:cmAuthor id="2" name="Roy Wilson" initials="RW" lastIdx="1" clrIdx="1">
    <p:extLst>
      <p:ext uri="{19B8F6BF-5375-455C-9EA6-DF929625EA0E}">
        <p15:presenceInfo xmlns:p15="http://schemas.microsoft.com/office/powerpoint/2012/main" userId="Roy Wilson" providerId="None"/>
      </p:ext>
    </p:extLst>
  </p:cmAuthor>
  <p:cmAuthor id="3" name="Bob Welper" initials="BW" lastIdx="22" clrIdx="2">
    <p:extLst>
      <p:ext uri="{19B8F6BF-5375-455C-9EA6-DF929625EA0E}">
        <p15:presenceInfo xmlns:p15="http://schemas.microsoft.com/office/powerpoint/2012/main" userId="S::Bob.Welper@urus.org::9e4a3922-0deb-4c4e-8dcc-72f8e38aa601" providerId="AD"/>
      </p:ext>
    </p:extLst>
  </p:cmAuthor>
  <p:cmAuthor id="4" name="Jon Schefers" initials="JS" lastIdx="1" clrIdx="3">
    <p:extLst>
      <p:ext uri="{19B8F6BF-5375-455C-9EA6-DF929625EA0E}">
        <p15:presenceInfo xmlns:p15="http://schemas.microsoft.com/office/powerpoint/2012/main" userId="Jon Schefers" providerId="None"/>
      </p:ext>
    </p:extLst>
  </p:cmAuthor>
  <p:cmAuthor id="5" name="Jon Schefers" initials="JS [2]" lastIdx="1" clrIdx="4">
    <p:extLst>
      <p:ext uri="{19B8F6BF-5375-455C-9EA6-DF929625EA0E}">
        <p15:presenceInfo xmlns:p15="http://schemas.microsoft.com/office/powerpoint/2012/main" userId="S::Jon.Schefers@urus.org::fb8a1f60-46b4-462f-9a59-faf690658dd3" providerId="AD"/>
      </p:ext>
    </p:extLst>
  </p:cmAuthor>
  <p:cmAuthor id="6" name="John Cole" initials="JC" lastIdx="2" clrIdx="5">
    <p:extLst>
      <p:ext uri="{19B8F6BF-5375-455C-9EA6-DF929625EA0E}">
        <p15:presenceInfo xmlns:p15="http://schemas.microsoft.com/office/powerpoint/2012/main" userId="S::john.cole@urus.org::dce859ca-a69c-4b2e-9c63-aedc4f3b9c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35" autoAdjust="0"/>
    <p:restoredTop sz="89069" autoAdjust="0"/>
  </p:normalViewPr>
  <p:slideViewPr>
    <p:cSldViewPr snapToGrid="0">
      <p:cViewPr varScale="1">
        <p:scale>
          <a:sx n="105" d="100"/>
          <a:sy n="105" d="100"/>
        </p:scale>
        <p:origin x="680" y="1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44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rot="5400000">
            <a:off x="-411873" y="498765"/>
            <a:ext cx="1282535" cy="458788"/>
          </a:xfrm>
          <a:prstGeom prst="rect">
            <a:avLst/>
          </a:prstGeom>
          <a:blipFill>
            <a:blip r:embed="rId2" cstate="print">
              <a:extLst>
                <a:ext uri="{28A0092B-C50C-407E-A947-70E740481C1C}">
                  <a14:useLocalDpi xmlns:a14="http://schemas.microsoft.com/office/drawing/2010/main"/>
                </a:ext>
              </a:extLst>
            </a:blip>
            <a:stretch>
              <a:fillRect/>
            </a:stretch>
          </a:blipFill>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986B36-AD23-4774-8FB2-8553B595C00B}" type="datetimeFigureOut">
              <a:rPr lang="en-US" smtClean="0"/>
              <a:t>11/9/21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0A717C-083D-4A29-A5DF-280DB2E50E78}" type="slidenum">
              <a:rPr lang="en-US" smtClean="0"/>
              <a:t>‹#›</a:t>
            </a:fld>
            <a:endParaRPr lang="en-US"/>
          </a:p>
        </p:txBody>
      </p:sp>
    </p:spTree>
    <p:extLst>
      <p:ext uri="{BB962C8B-B14F-4D97-AF65-F5344CB8AC3E}">
        <p14:creationId xmlns:p14="http://schemas.microsoft.com/office/powerpoint/2010/main" val="1560231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3AF00-0FF8-4055-9184-7563EE4648D9}" type="datetimeFigureOut">
              <a:rPr lang="en-US" smtClean="0"/>
              <a:t>11/9/21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5D503-FA13-43A4-AFE9-21177593BF19}" type="slidenum">
              <a:rPr lang="en-US" smtClean="0"/>
              <a:t>‹#›</a:t>
            </a:fld>
            <a:endParaRPr lang="en-US"/>
          </a:p>
        </p:txBody>
      </p:sp>
    </p:spTree>
    <p:extLst>
      <p:ext uri="{BB962C8B-B14F-4D97-AF65-F5344CB8AC3E}">
        <p14:creationId xmlns:p14="http://schemas.microsoft.com/office/powerpoint/2010/main" val="562562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85D503-FA13-43A4-AFE9-21177593BF19}" type="slidenum">
              <a:rPr lang="en-US" smtClean="0"/>
              <a:t>1</a:t>
            </a:fld>
            <a:endParaRPr lang="en-US"/>
          </a:p>
        </p:txBody>
      </p:sp>
    </p:spTree>
    <p:extLst>
      <p:ext uri="{BB962C8B-B14F-4D97-AF65-F5344CB8AC3E}">
        <p14:creationId xmlns:p14="http://schemas.microsoft.com/office/powerpoint/2010/main" val="357102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16</a:t>
            </a:fld>
            <a:endParaRPr lang="en-US"/>
          </a:p>
        </p:txBody>
      </p:sp>
    </p:spTree>
    <p:extLst>
      <p:ext uri="{BB962C8B-B14F-4D97-AF65-F5344CB8AC3E}">
        <p14:creationId xmlns:p14="http://schemas.microsoft.com/office/powerpoint/2010/main" val="98430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18</a:t>
            </a:fld>
            <a:endParaRPr lang="en-US"/>
          </a:p>
        </p:txBody>
      </p:sp>
    </p:spTree>
    <p:extLst>
      <p:ext uri="{BB962C8B-B14F-4D97-AF65-F5344CB8AC3E}">
        <p14:creationId xmlns:p14="http://schemas.microsoft.com/office/powerpoint/2010/main" val="6579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23</a:t>
            </a:fld>
            <a:endParaRPr lang="en-US"/>
          </a:p>
        </p:txBody>
      </p:sp>
    </p:spTree>
    <p:extLst>
      <p:ext uri="{BB962C8B-B14F-4D97-AF65-F5344CB8AC3E}">
        <p14:creationId xmlns:p14="http://schemas.microsoft.com/office/powerpoint/2010/main" val="1630460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28</a:t>
            </a:fld>
            <a:endParaRPr lang="en-US"/>
          </a:p>
        </p:txBody>
      </p:sp>
    </p:spTree>
    <p:extLst>
      <p:ext uri="{BB962C8B-B14F-4D97-AF65-F5344CB8AC3E}">
        <p14:creationId xmlns:p14="http://schemas.microsoft.com/office/powerpoint/2010/main" val="401369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6013" y="301061"/>
            <a:ext cx="9144000" cy="1006475"/>
          </a:xfrm>
        </p:spPr>
        <p:txBody>
          <a:bodyPr anchor="b"/>
          <a:lstStyle>
            <a:lvl1pPr algn="ctr">
              <a:defRPr sz="6000" baseline="0">
                <a:solidFill>
                  <a:schemeClr val="accent6"/>
                </a:solidFill>
              </a:defRPr>
            </a:lvl1pPr>
          </a:lstStyle>
          <a:p>
            <a:r>
              <a:rPr lang="en-US" dirty="0"/>
              <a:t>CLICK TO EDIT TITLE</a:t>
            </a:r>
          </a:p>
        </p:txBody>
      </p:sp>
      <p:sp>
        <p:nvSpPr>
          <p:cNvPr id="3" name="Subtitle 2"/>
          <p:cNvSpPr>
            <a:spLocks noGrp="1"/>
          </p:cNvSpPr>
          <p:nvPr>
            <p:ph type="subTitle" idx="1" hasCustomPrompt="1"/>
          </p:nvPr>
        </p:nvSpPr>
        <p:spPr>
          <a:xfrm>
            <a:off x="1406013" y="1517599"/>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and date</a:t>
            </a:r>
          </a:p>
        </p:txBody>
      </p:sp>
      <p:pic>
        <p:nvPicPr>
          <p:cNvPr id="5" name="Picture 4" descr="A picture containing drawing&#10;&#10;Description automatically generated">
            <a:extLst>
              <a:ext uri="{FF2B5EF4-FFF2-40B4-BE49-F238E27FC236}">
                <a16:creationId xmlns:a16="http://schemas.microsoft.com/office/drawing/2014/main" id="{E200768E-E66A-4092-A009-A281CE8942B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34951" y="5754545"/>
            <a:ext cx="3255389" cy="738330"/>
          </a:xfrm>
          <a:prstGeom prst="rect">
            <a:avLst/>
          </a:prstGeom>
        </p:spPr>
      </p:pic>
      <p:sp>
        <p:nvSpPr>
          <p:cNvPr id="7" name="Footer Placeholder 4">
            <a:extLst>
              <a:ext uri="{FF2B5EF4-FFF2-40B4-BE49-F238E27FC236}">
                <a16:creationId xmlns:a16="http://schemas.microsoft.com/office/drawing/2014/main" id="{2C9E5889-621C-4733-B53C-B523BAC94CAF}"/>
              </a:ext>
            </a:extLst>
          </p:cNvPr>
          <p:cNvSpPr>
            <a:spLocks noGrp="1"/>
          </p:cNvSpPr>
          <p:nvPr>
            <p:ph type="ftr" sz="quarter" idx="11"/>
          </p:nvPr>
        </p:nvSpPr>
        <p:spPr>
          <a:xfrm>
            <a:off x="4038600" y="6356350"/>
            <a:ext cx="4114800" cy="365125"/>
          </a:xfrm>
          <a:prstGeom prst="rect">
            <a:avLst/>
          </a:prstGeom>
        </p:spPr>
        <p:txBody>
          <a:bodyPr/>
          <a:lstStyle>
            <a:lvl1pPr algn="ctr">
              <a:defRPr sz="1400">
                <a:solidFill>
                  <a:schemeClr val="accent6"/>
                </a:solidFill>
              </a:defRPr>
            </a:lvl1pPr>
          </a:lstStyle>
          <a:p>
            <a:r>
              <a:rPr lang="en-US" dirty="0"/>
              <a:t>Confidential</a:t>
            </a:r>
          </a:p>
        </p:txBody>
      </p:sp>
    </p:spTree>
    <p:extLst>
      <p:ext uri="{BB962C8B-B14F-4D97-AF65-F5344CB8AC3E}">
        <p14:creationId xmlns:p14="http://schemas.microsoft.com/office/powerpoint/2010/main" val="511077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7485" y="182564"/>
            <a:ext cx="10968567" cy="549275"/>
          </a:xfrm>
        </p:spPr>
        <p:txBody>
          <a:bodyPr/>
          <a:lstStyle/>
          <a:p>
            <a:r>
              <a:rPr lang="en-US"/>
              <a:t>Click to edit Master title style</a:t>
            </a:r>
          </a:p>
        </p:txBody>
      </p:sp>
      <p:sp>
        <p:nvSpPr>
          <p:cNvPr id="3" name="Table Placeholder 2"/>
          <p:cNvSpPr>
            <a:spLocks noGrp="1"/>
          </p:cNvSpPr>
          <p:nvPr>
            <p:ph type="tbl" idx="1"/>
          </p:nvPr>
        </p:nvSpPr>
        <p:spPr>
          <a:xfrm>
            <a:off x="607485" y="1233488"/>
            <a:ext cx="10968567" cy="1924050"/>
          </a:xfrm>
        </p:spPr>
        <p:txBody>
          <a:bodyPr/>
          <a:lstStyle/>
          <a:p>
            <a:pPr lvl="0"/>
            <a:endParaRPr lang="en-US" noProof="0"/>
          </a:p>
        </p:txBody>
      </p:sp>
    </p:spTree>
    <p:extLst>
      <p:ext uri="{BB962C8B-B14F-4D97-AF65-F5344CB8AC3E}">
        <p14:creationId xmlns:p14="http://schemas.microsoft.com/office/powerpoint/2010/main" val="312081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199" y="6356350"/>
            <a:ext cx="7658437" cy="365125"/>
          </a:xfrm>
          <a:prstGeom prst="rect">
            <a:avLst/>
          </a:prstGeom>
        </p:spPr>
        <p:txBody>
          <a:bodyPr/>
          <a:lstStyle>
            <a:lvl1pPr>
              <a:defRPr sz="1400">
                <a:solidFill>
                  <a:schemeClr val="accent6"/>
                </a:solidFill>
              </a:defRPr>
            </a:lvl1pPr>
          </a:lstStyle>
          <a:p>
            <a:r>
              <a:rPr lang="en-US" dirty="0"/>
              <a:t>URUS Executive Team, August 30, 2021</a:t>
            </a:r>
          </a:p>
        </p:txBody>
      </p:sp>
      <p:pic>
        <p:nvPicPr>
          <p:cNvPr id="7" name="Picture 6" descr="A picture containing drawing&#10;&#10;Description automatically generated">
            <a:extLst>
              <a:ext uri="{FF2B5EF4-FFF2-40B4-BE49-F238E27FC236}">
                <a16:creationId xmlns:a16="http://schemas.microsoft.com/office/drawing/2014/main" id="{C70BEAD8-1CC7-4166-9A61-33D44A986F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34951" y="5754545"/>
            <a:ext cx="3255389" cy="738330"/>
          </a:xfrm>
          <a:prstGeom prst="rect">
            <a:avLst/>
          </a:prstGeom>
        </p:spPr>
      </p:pic>
    </p:spTree>
    <p:extLst>
      <p:ext uri="{BB962C8B-B14F-4D97-AF65-F5344CB8AC3E}">
        <p14:creationId xmlns:p14="http://schemas.microsoft.com/office/powerpoint/2010/main" val="175282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4" name="Picture 3" descr="A picture containing drawing&#10;&#10;Description automatically generated">
            <a:extLst>
              <a:ext uri="{FF2B5EF4-FFF2-40B4-BE49-F238E27FC236}">
                <a16:creationId xmlns:a16="http://schemas.microsoft.com/office/drawing/2014/main" id="{A85CFB65-14F6-4D8E-BE64-777CF6E8C8E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34951" y="5754545"/>
            <a:ext cx="3255389" cy="738330"/>
          </a:xfrm>
          <a:prstGeom prst="rect">
            <a:avLst/>
          </a:prstGeom>
        </p:spPr>
      </p:pic>
      <p:sp>
        <p:nvSpPr>
          <p:cNvPr id="5" name="Date Placeholder 3">
            <a:extLst>
              <a:ext uri="{FF2B5EF4-FFF2-40B4-BE49-F238E27FC236}">
                <a16:creationId xmlns:a16="http://schemas.microsoft.com/office/drawing/2014/main" id="{A2BAFBA5-B986-AF48-9D41-53523FF73B3C}"/>
              </a:ext>
            </a:extLst>
          </p:cNvPr>
          <p:cNvSpPr>
            <a:spLocks noGrp="1"/>
          </p:cNvSpPr>
          <p:nvPr>
            <p:ph type="dt" sz="half" idx="10"/>
          </p:nvPr>
        </p:nvSpPr>
        <p:spPr>
          <a:xfrm>
            <a:off x="838199" y="6356350"/>
            <a:ext cx="7658437" cy="365125"/>
          </a:xfrm>
          <a:prstGeom prst="rect">
            <a:avLst/>
          </a:prstGeom>
        </p:spPr>
        <p:txBody>
          <a:bodyPr/>
          <a:lstStyle>
            <a:lvl1pPr>
              <a:defRPr sz="1400">
                <a:solidFill>
                  <a:schemeClr val="accent6"/>
                </a:solidFill>
              </a:defRPr>
            </a:lvl1pPr>
          </a:lstStyle>
          <a:p>
            <a:r>
              <a:rPr lang="en-US" dirty="0"/>
              <a:t>URUS Executive Team, August 30, 2021</a:t>
            </a:r>
          </a:p>
        </p:txBody>
      </p:sp>
    </p:spTree>
    <p:extLst>
      <p:ext uri="{BB962C8B-B14F-4D97-AF65-F5344CB8AC3E}">
        <p14:creationId xmlns:p14="http://schemas.microsoft.com/office/powerpoint/2010/main" val="292410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drawing&#10;&#10;Description automatically generated">
            <a:extLst>
              <a:ext uri="{FF2B5EF4-FFF2-40B4-BE49-F238E27FC236}">
                <a16:creationId xmlns:a16="http://schemas.microsoft.com/office/drawing/2014/main" id="{11FC90BB-DB15-4D47-ABB6-7409BAF9C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34951" y="5754545"/>
            <a:ext cx="3255389" cy="738330"/>
          </a:xfrm>
          <a:prstGeom prst="rect">
            <a:avLst/>
          </a:prstGeom>
        </p:spPr>
      </p:pic>
      <p:sp>
        <p:nvSpPr>
          <p:cNvPr id="9" name="Date Placeholder 3">
            <a:extLst>
              <a:ext uri="{FF2B5EF4-FFF2-40B4-BE49-F238E27FC236}">
                <a16:creationId xmlns:a16="http://schemas.microsoft.com/office/drawing/2014/main" id="{D082909F-CD75-1D43-8CEC-2858D5FE197E}"/>
              </a:ext>
            </a:extLst>
          </p:cNvPr>
          <p:cNvSpPr>
            <a:spLocks noGrp="1"/>
          </p:cNvSpPr>
          <p:nvPr>
            <p:ph type="dt" sz="half" idx="10"/>
          </p:nvPr>
        </p:nvSpPr>
        <p:spPr>
          <a:xfrm>
            <a:off x="838199" y="6356350"/>
            <a:ext cx="7658437" cy="365125"/>
          </a:xfrm>
          <a:prstGeom prst="rect">
            <a:avLst/>
          </a:prstGeom>
        </p:spPr>
        <p:txBody>
          <a:bodyPr/>
          <a:lstStyle>
            <a:lvl1pPr>
              <a:defRPr sz="1400">
                <a:solidFill>
                  <a:schemeClr val="accent6"/>
                </a:solidFill>
              </a:defRPr>
            </a:lvl1pPr>
          </a:lstStyle>
          <a:p>
            <a:r>
              <a:rPr lang="en-US" dirty="0"/>
              <a:t>URUS Executive Team, August 30, 2021</a:t>
            </a:r>
          </a:p>
        </p:txBody>
      </p:sp>
    </p:spTree>
    <p:extLst>
      <p:ext uri="{BB962C8B-B14F-4D97-AF65-F5344CB8AC3E}">
        <p14:creationId xmlns:p14="http://schemas.microsoft.com/office/powerpoint/2010/main" val="48128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drawing&#10;&#10;Description automatically generated">
            <a:extLst>
              <a:ext uri="{FF2B5EF4-FFF2-40B4-BE49-F238E27FC236}">
                <a16:creationId xmlns:a16="http://schemas.microsoft.com/office/drawing/2014/main" id="{E193703D-0975-4786-A87C-78296D85BE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34951" y="5754545"/>
            <a:ext cx="3255389" cy="738330"/>
          </a:xfrm>
          <a:prstGeom prst="rect">
            <a:avLst/>
          </a:prstGeom>
        </p:spPr>
      </p:pic>
      <p:sp>
        <p:nvSpPr>
          <p:cNvPr id="12" name="Date Placeholder 3">
            <a:extLst>
              <a:ext uri="{FF2B5EF4-FFF2-40B4-BE49-F238E27FC236}">
                <a16:creationId xmlns:a16="http://schemas.microsoft.com/office/drawing/2014/main" id="{D7F6D8EA-8D62-A744-B854-0F21991C8DA5}"/>
              </a:ext>
            </a:extLst>
          </p:cNvPr>
          <p:cNvSpPr>
            <a:spLocks noGrp="1"/>
          </p:cNvSpPr>
          <p:nvPr>
            <p:ph type="dt" sz="half" idx="10"/>
          </p:nvPr>
        </p:nvSpPr>
        <p:spPr>
          <a:xfrm>
            <a:off x="838199" y="6356350"/>
            <a:ext cx="7658437" cy="365125"/>
          </a:xfrm>
          <a:prstGeom prst="rect">
            <a:avLst/>
          </a:prstGeom>
        </p:spPr>
        <p:txBody>
          <a:bodyPr/>
          <a:lstStyle>
            <a:lvl1pPr>
              <a:defRPr sz="1400">
                <a:solidFill>
                  <a:schemeClr val="accent6"/>
                </a:solidFill>
              </a:defRPr>
            </a:lvl1pPr>
          </a:lstStyle>
          <a:p>
            <a:r>
              <a:rPr lang="en-US" dirty="0"/>
              <a:t>URUS Executive Team, August 30, 2021</a:t>
            </a:r>
          </a:p>
        </p:txBody>
      </p:sp>
    </p:spTree>
    <p:extLst>
      <p:ext uri="{BB962C8B-B14F-4D97-AF65-F5344CB8AC3E}">
        <p14:creationId xmlns:p14="http://schemas.microsoft.com/office/powerpoint/2010/main" val="1262962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lgn="ctr">
              <a:defRPr baseline="0"/>
            </a:lvl1pPr>
          </a:lstStyle>
          <a:p>
            <a:r>
              <a:rPr lang="en-US" dirty="0"/>
              <a:t>THANK YOU!</a:t>
            </a:r>
          </a:p>
        </p:txBody>
      </p:sp>
      <p:pic>
        <p:nvPicPr>
          <p:cNvPr id="6" name="Picture 5" descr="A picture containing drawing&#10;&#10;Description automatically generated">
            <a:extLst>
              <a:ext uri="{FF2B5EF4-FFF2-40B4-BE49-F238E27FC236}">
                <a16:creationId xmlns:a16="http://schemas.microsoft.com/office/drawing/2014/main" id="{296F32CA-DA14-4FAB-8A69-131D6F9B93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34951" y="5754545"/>
            <a:ext cx="3255389" cy="738330"/>
          </a:xfrm>
          <a:prstGeom prst="rect">
            <a:avLst/>
          </a:prstGeom>
        </p:spPr>
      </p:pic>
      <p:sp>
        <p:nvSpPr>
          <p:cNvPr id="8" name="Date Placeholder 3">
            <a:extLst>
              <a:ext uri="{FF2B5EF4-FFF2-40B4-BE49-F238E27FC236}">
                <a16:creationId xmlns:a16="http://schemas.microsoft.com/office/drawing/2014/main" id="{F898D301-414B-CE42-AC32-3B50E83F4A57}"/>
              </a:ext>
            </a:extLst>
          </p:cNvPr>
          <p:cNvSpPr>
            <a:spLocks noGrp="1"/>
          </p:cNvSpPr>
          <p:nvPr>
            <p:ph type="dt" sz="half" idx="10"/>
          </p:nvPr>
        </p:nvSpPr>
        <p:spPr>
          <a:xfrm>
            <a:off x="838199" y="6356350"/>
            <a:ext cx="7658437" cy="365125"/>
          </a:xfrm>
          <a:prstGeom prst="rect">
            <a:avLst/>
          </a:prstGeom>
        </p:spPr>
        <p:txBody>
          <a:bodyPr/>
          <a:lstStyle>
            <a:lvl1pPr>
              <a:defRPr sz="1400">
                <a:solidFill>
                  <a:schemeClr val="accent6"/>
                </a:solidFill>
              </a:defRPr>
            </a:lvl1pPr>
          </a:lstStyle>
          <a:p>
            <a:r>
              <a:rPr lang="en-US" dirty="0"/>
              <a:t>URUS Executive Team, August 30, 2021</a:t>
            </a:r>
          </a:p>
        </p:txBody>
      </p:sp>
    </p:spTree>
    <p:extLst>
      <p:ext uri="{BB962C8B-B14F-4D97-AF65-F5344CB8AC3E}">
        <p14:creationId xmlns:p14="http://schemas.microsoft.com/office/powerpoint/2010/main" val="163387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DFDFD-1EB8-0A49-978A-D6E257B52D47}"/>
              </a:ext>
            </a:extLst>
          </p:cNvPr>
          <p:cNvSpPr>
            <a:spLocks noGrp="1"/>
          </p:cNvSpPr>
          <p:nvPr>
            <p:ph type="dt" sz="half" idx="10"/>
          </p:nvPr>
        </p:nvSpPr>
        <p:spPr/>
        <p:txBody>
          <a:bodyPr/>
          <a:lstStyle/>
          <a:p>
            <a:fld id="{C87E8157-2597-044A-A9AF-D14A7F6846AC}" type="datetimeFigureOut">
              <a:rPr lang="en-US" smtClean="0"/>
              <a:t>11/9/21</a:t>
            </a:fld>
            <a:endParaRPr lang="en-US"/>
          </a:p>
        </p:txBody>
      </p:sp>
      <p:sp>
        <p:nvSpPr>
          <p:cNvPr id="3" name="Footer Placeholder 2">
            <a:extLst>
              <a:ext uri="{FF2B5EF4-FFF2-40B4-BE49-F238E27FC236}">
                <a16:creationId xmlns:a16="http://schemas.microsoft.com/office/drawing/2014/main" id="{38D86959-808F-B14C-AD62-705C8C24DE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56BD65-98EA-7F4E-9FDB-3CDDB8CEAEED}"/>
              </a:ext>
            </a:extLst>
          </p:cNvPr>
          <p:cNvSpPr>
            <a:spLocks noGrp="1"/>
          </p:cNvSpPr>
          <p:nvPr>
            <p:ph type="sldNum" sz="quarter" idx="12"/>
          </p:nvPr>
        </p:nvSpPr>
        <p:spPr/>
        <p:txBody>
          <a:bodyPr/>
          <a:lstStyle/>
          <a:p>
            <a:fld id="{30C75890-7C7D-2C44-B6C2-02EC9C05C412}" type="slidenum">
              <a:rPr lang="en-US" smtClean="0"/>
              <a:t>‹#›</a:t>
            </a:fld>
            <a:endParaRPr lang="en-US"/>
          </a:p>
        </p:txBody>
      </p:sp>
    </p:spTree>
    <p:extLst>
      <p:ext uri="{BB962C8B-B14F-4D97-AF65-F5344CB8AC3E}">
        <p14:creationId xmlns:p14="http://schemas.microsoft.com/office/powerpoint/2010/main" val="189981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341120"/>
            <a:ext cx="11216640" cy="487680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1755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1"/>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188720"/>
            <a:ext cx="11216640" cy="5120640"/>
          </a:xfrm>
        </p:spPr>
        <p:txBody>
          <a:bodyPr/>
          <a:lstStyle>
            <a:lvl1pPr marL="274313" indent="-274313">
              <a:defRPr sz="2700"/>
            </a:lvl1pPr>
            <a:lvl2pPr marL="685783">
              <a:defRPr sz="2700"/>
            </a:lvl2pPr>
            <a:lvl3pPr marL="960096" indent="-274313">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743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3" name="Picture 2" descr="A picture containing drawing&#10;&#10;Description automatically generated">
            <a:extLst>
              <a:ext uri="{FF2B5EF4-FFF2-40B4-BE49-F238E27FC236}">
                <a16:creationId xmlns:a16="http://schemas.microsoft.com/office/drawing/2014/main" id="{448C407D-7602-4F2A-9557-C35698389B9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634951" y="5754545"/>
            <a:ext cx="3255389" cy="738330"/>
          </a:xfrm>
          <a:prstGeom prst="rect">
            <a:avLst/>
          </a:prstGeom>
        </p:spPr>
      </p:pic>
    </p:spTree>
    <p:extLst>
      <p:ext uri="{BB962C8B-B14F-4D97-AF65-F5344CB8AC3E}">
        <p14:creationId xmlns:p14="http://schemas.microsoft.com/office/powerpoint/2010/main" val="224314752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5"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hyperlink" Target="http://www.afimilk.com/" TargetMode="Externa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hyperlink" Target="http://goo.gl/wu8YtR" TargetMode="External"/><Relationship Id="rId5" Type="http://schemas.openxmlformats.org/officeDocument/2006/relationships/image" Target="../media/image24.png"/><Relationship Id="rId4" Type="http://schemas.openxmlformats.org/officeDocument/2006/relationships/hyperlink" Target="http://c-lockinc.com/" TargetMode="External"/><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commons.wikimedia.org/wiki/File:Amish_dairy_farm_3.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C72E58-141E-494E-B2FD-FE139CEEFE3B}"/>
              </a:ext>
            </a:extLst>
          </p:cNvPr>
          <p:cNvSpPr>
            <a:spLocks noGrp="1"/>
          </p:cNvSpPr>
          <p:nvPr>
            <p:ph type="ctrTitle"/>
          </p:nvPr>
        </p:nvSpPr>
        <p:spPr>
          <a:xfrm>
            <a:off x="404602" y="1514861"/>
            <a:ext cx="11328849" cy="1006475"/>
          </a:xfrm>
        </p:spPr>
        <p:txBody>
          <a:bodyPr>
            <a:noAutofit/>
          </a:bodyPr>
          <a:lstStyle/>
          <a:p>
            <a:r>
              <a:rPr lang="en-US" sz="4400" b="1" dirty="0"/>
              <a:t>The future of selection decisions</a:t>
            </a:r>
            <a:br>
              <a:rPr lang="en-US" sz="4400" b="1" dirty="0"/>
            </a:br>
            <a:r>
              <a:rPr lang="en-US" sz="4400" b="1" dirty="0"/>
              <a:t>and breeding programs: What are we breeding for, and who decides?</a:t>
            </a:r>
          </a:p>
        </p:txBody>
      </p:sp>
      <p:sp>
        <p:nvSpPr>
          <p:cNvPr id="5" name="Subtitle 4">
            <a:extLst>
              <a:ext uri="{FF2B5EF4-FFF2-40B4-BE49-F238E27FC236}">
                <a16:creationId xmlns:a16="http://schemas.microsoft.com/office/drawing/2014/main" id="{A07A2081-3CA1-C94D-81BE-E10BF9B7F53F}"/>
              </a:ext>
            </a:extLst>
          </p:cNvPr>
          <p:cNvSpPr>
            <a:spLocks noGrp="1"/>
          </p:cNvSpPr>
          <p:nvPr>
            <p:ph type="subTitle" idx="1"/>
          </p:nvPr>
        </p:nvSpPr>
        <p:spPr>
          <a:xfrm>
            <a:off x="1406013" y="4722031"/>
            <a:ext cx="9144000" cy="1655762"/>
          </a:xfrm>
        </p:spPr>
        <p:txBody>
          <a:bodyPr/>
          <a:lstStyle/>
          <a:p>
            <a:r>
              <a:rPr lang="en-US" dirty="0"/>
              <a:t>John B. Cole, PhD</a:t>
            </a:r>
          </a:p>
          <a:p>
            <a:r>
              <a:rPr lang="en-US" dirty="0"/>
              <a:t>PEAK Sr. VP for Research &amp; Development</a:t>
            </a:r>
          </a:p>
          <a:p>
            <a:r>
              <a:rPr lang="en-US" dirty="0" err="1"/>
              <a:t>john.cole@urus.org</a:t>
            </a:r>
            <a:endParaRPr lang="en-US" dirty="0"/>
          </a:p>
          <a:p>
            <a:endParaRPr lang="en-US" dirty="0"/>
          </a:p>
          <a:p>
            <a:endParaRPr lang="en-US" dirty="0"/>
          </a:p>
        </p:txBody>
      </p:sp>
    </p:spTree>
    <p:extLst>
      <p:ext uri="{BB962C8B-B14F-4D97-AF65-F5344CB8AC3E}">
        <p14:creationId xmlns:p14="http://schemas.microsoft.com/office/powerpoint/2010/main" val="1530906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Selection for only yield reduces fertility</a:t>
            </a:r>
          </a:p>
        </p:txBody>
      </p:sp>
      <p:pic>
        <p:nvPicPr>
          <p:cNvPr id="10" name="Picture 9" descr="Graphical user interface, application, table, Excel&#10;&#10;Description automatically generated">
            <a:extLst>
              <a:ext uri="{FF2B5EF4-FFF2-40B4-BE49-F238E27FC236}">
                <a16:creationId xmlns:a16="http://schemas.microsoft.com/office/drawing/2014/main" id="{F9A84A32-834A-2A43-9F58-3177A5FB8629}"/>
              </a:ext>
            </a:extLst>
          </p:cNvPr>
          <p:cNvPicPr>
            <a:picLocks noChangeAspect="1"/>
          </p:cNvPicPr>
          <p:nvPr/>
        </p:nvPicPr>
        <p:blipFill rotWithShape="1">
          <a:blip r:embed="rId2">
            <a:extLst>
              <a:ext uri="{28A0092B-C50C-407E-A947-70E740481C1C}">
                <a14:useLocalDpi xmlns:a14="http://schemas.microsoft.com/office/drawing/2010/main" val="0"/>
              </a:ext>
            </a:extLst>
          </a:blip>
          <a:srcRect l="21142" t="31256" r="24681" b="15191"/>
          <a:stretch/>
        </p:blipFill>
        <p:spPr>
          <a:xfrm>
            <a:off x="2067263" y="1515020"/>
            <a:ext cx="8057473" cy="4977855"/>
          </a:xfrm>
          <a:prstGeom prst="rect">
            <a:avLst/>
          </a:prstGeom>
        </p:spPr>
      </p:pic>
    </p:spTree>
    <p:extLst>
      <p:ext uri="{BB962C8B-B14F-4D97-AF65-F5344CB8AC3E}">
        <p14:creationId xmlns:p14="http://schemas.microsoft.com/office/powerpoint/2010/main" val="1059899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609-EB4F-8247-8589-3F7B2DD4ECD3}"/>
              </a:ext>
            </a:extLst>
          </p:cNvPr>
          <p:cNvSpPr>
            <a:spLocks noGrp="1"/>
          </p:cNvSpPr>
          <p:nvPr>
            <p:ph type="title"/>
          </p:nvPr>
        </p:nvSpPr>
        <p:spPr>
          <a:xfrm>
            <a:off x="838200" y="2103437"/>
            <a:ext cx="10515600" cy="1325563"/>
          </a:xfrm>
        </p:spPr>
        <p:txBody>
          <a:bodyPr/>
          <a:lstStyle/>
          <a:p>
            <a:r>
              <a:rPr lang="en-US" dirty="0"/>
              <a:t>Development of selection objectives</a:t>
            </a:r>
          </a:p>
        </p:txBody>
      </p:sp>
    </p:spTree>
    <p:extLst>
      <p:ext uri="{BB962C8B-B14F-4D97-AF65-F5344CB8AC3E}">
        <p14:creationId xmlns:p14="http://schemas.microsoft.com/office/powerpoint/2010/main" val="402646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F1C4-ECBD-2A47-BED1-4DCD2B4EBADE}"/>
              </a:ext>
            </a:extLst>
          </p:cNvPr>
          <p:cNvSpPr>
            <a:spLocks noGrp="1"/>
          </p:cNvSpPr>
          <p:nvPr>
            <p:ph type="title"/>
          </p:nvPr>
        </p:nvSpPr>
        <p:spPr/>
        <p:txBody>
          <a:bodyPr/>
          <a:lstStyle/>
          <a:p>
            <a:r>
              <a:rPr lang="en-US" dirty="0"/>
              <a:t>Who are the participants?</a:t>
            </a:r>
          </a:p>
        </p:txBody>
      </p:sp>
      <p:pic>
        <p:nvPicPr>
          <p:cNvPr id="4" name="Graphic 1">
            <a:extLst>
              <a:ext uri="{FF2B5EF4-FFF2-40B4-BE49-F238E27FC236}">
                <a16:creationId xmlns:a16="http://schemas.microsoft.com/office/drawing/2014/main" id="{65D17BA1-A274-9B47-86CE-7E83CE06CA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2571" y="1690688"/>
            <a:ext cx="6686857" cy="5167312"/>
          </a:xfrm>
          <a:prstGeom prst="rect">
            <a:avLst/>
          </a:prstGeom>
        </p:spPr>
      </p:pic>
    </p:spTree>
    <p:extLst>
      <p:ext uri="{BB962C8B-B14F-4D97-AF65-F5344CB8AC3E}">
        <p14:creationId xmlns:p14="http://schemas.microsoft.com/office/powerpoint/2010/main" val="10913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584C-DD35-7445-BF6C-004AA817F084}"/>
              </a:ext>
            </a:extLst>
          </p:cNvPr>
          <p:cNvSpPr>
            <a:spLocks noGrp="1"/>
          </p:cNvSpPr>
          <p:nvPr>
            <p:ph type="title"/>
          </p:nvPr>
        </p:nvSpPr>
        <p:spPr/>
        <p:txBody>
          <a:bodyPr/>
          <a:lstStyle/>
          <a:p>
            <a:r>
              <a:rPr lang="en-US" dirty="0"/>
              <a:t>How are index decisions made?</a:t>
            </a:r>
          </a:p>
        </p:txBody>
      </p:sp>
      <p:sp>
        <p:nvSpPr>
          <p:cNvPr id="3" name="Content Placeholder 2">
            <a:extLst>
              <a:ext uri="{FF2B5EF4-FFF2-40B4-BE49-F238E27FC236}">
                <a16:creationId xmlns:a16="http://schemas.microsoft.com/office/drawing/2014/main" id="{CC8BD79D-6FF3-9E4E-AA54-EFB4CDBDC6BE}"/>
              </a:ext>
            </a:extLst>
          </p:cNvPr>
          <p:cNvSpPr>
            <a:spLocks noGrp="1"/>
          </p:cNvSpPr>
          <p:nvPr>
            <p:ph idx="1"/>
          </p:nvPr>
        </p:nvSpPr>
        <p:spPr/>
        <p:txBody>
          <a:bodyPr/>
          <a:lstStyle/>
          <a:p>
            <a:r>
              <a:rPr lang="en-US" dirty="0"/>
              <a:t>Periodic updates are necessary</a:t>
            </a:r>
          </a:p>
          <a:p>
            <a:pPr lvl="1"/>
            <a:r>
              <a:rPr lang="en-US" dirty="0"/>
              <a:t>Economics change, as does our knowledge of biology</a:t>
            </a:r>
          </a:p>
          <a:p>
            <a:r>
              <a:rPr lang="en-US" dirty="0"/>
              <a:t>The NM$ weights are probably based 95% on mathematics and 5% on consensus of experts</a:t>
            </a:r>
          </a:p>
          <a:p>
            <a:pPr lvl="1"/>
            <a:r>
              <a:rPr lang="en-US" dirty="0"/>
              <a:t>Not matter how “scientific” we want this process to be, there’s always going to be some art to it, too</a:t>
            </a:r>
          </a:p>
          <a:p>
            <a:r>
              <a:rPr lang="en-US" dirty="0"/>
              <a:t>Computing incomes and expenses is very difficult!</a:t>
            </a:r>
          </a:p>
        </p:txBody>
      </p:sp>
    </p:spTree>
    <p:extLst>
      <p:ext uri="{BB962C8B-B14F-4D97-AF65-F5344CB8AC3E}">
        <p14:creationId xmlns:p14="http://schemas.microsoft.com/office/powerpoint/2010/main" val="12190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584C-DD35-7445-BF6C-004AA817F084}"/>
              </a:ext>
            </a:extLst>
          </p:cNvPr>
          <p:cNvSpPr>
            <a:spLocks noGrp="1"/>
          </p:cNvSpPr>
          <p:nvPr>
            <p:ph type="title"/>
          </p:nvPr>
        </p:nvSpPr>
        <p:spPr/>
        <p:txBody>
          <a:bodyPr/>
          <a:lstStyle/>
          <a:p>
            <a:r>
              <a:rPr lang="en-US" dirty="0"/>
              <a:t>Who owns the index?</a:t>
            </a:r>
          </a:p>
        </p:txBody>
      </p:sp>
      <p:sp>
        <p:nvSpPr>
          <p:cNvPr id="3" name="Content Placeholder 2">
            <a:extLst>
              <a:ext uri="{FF2B5EF4-FFF2-40B4-BE49-F238E27FC236}">
                <a16:creationId xmlns:a16="http://schemas.microsoft.com/office/drawing/2014/main" id="{CC8BD79D-6FF3-9E4E-AA54-EFB4CDBDC6BE}"/>
              </a:ext>
            </a:extLst>
          </p:cNvPr>
          <p:cNvSpPr>
            <a:spLocks noGrp="1"/>
          </p:cNvSpPr>
          <p:nvPr>
            <p:ph idx="1"/>
          </p:nvPr>
        </p:nvSpPr>
        <p:spPr/>
        <p:txBody>
          <a:bodyPr/>
          <a:lstStyle/>
          <a:p>
            <a:r>
              <a:rPr lang="en-US" dirty="0"/>
              <a:t>Nobody really owns NM$, it’s a shared resource.</a:t>
            </a:r>
          </a:p>
          <a:p>
            <a:r>
              <a:rPr lang="en-US" dirty="0"/>
              <a:t>Responsibility for the national cooperators database and the genetic evaluation system was passed from USDA to CDCB in 2013.</a:t>
            </a:r>
          </a:p>
          <a:p>
            <a:r>
              <a:rPr lang="en-US" dirty="0"/>
              <a:t>USDA and CDCB share the responsibility for keeping NM$ and its companion indices up-to-date.</a:t>
            </a:r>
          </a:p>
          <a:p>
            <a:r>
              <a:rPr lang="en-US" dirty="0"/>
              <a:t>There are a number of proprietary selection tools that are owned by breeding companies and purebred cattle associations.</a:t>
            </a:r>
          </a:p>
        </p:txBody>
      </p:sp>
    </p:spTree>
    <p:extLst>
      <p:ext uri="{BB962C8B-B14F-4D97-AF65-F5344CB8AC3E}">
        <p14:creationId xmlns:p14="http://schemas.microsoft.com/office/powerpoint/2010/main" val="6094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Selection objectives and criteria</a:t>
            </a:r>
          </a:p>
        </p:txBody>
      </p:sp>
      <p:sp>
        <p:nvSpPr>
          <p:cNvPr id="5" name="Content Placeholder 4"/>
          <p:cNvSpPr>
            <a:spLocks noGrp="1"/>
          </p:cNvSpPr>
          <p:nvPr>
            <p:ph idx="1"/>
          </p:nvPr>
        </p:nvSpPr>
        <p:spPr/>
        <p:txBody>
          <a:bodyPr/>
          <a:lstStyle/>
          <a:p>
            <a:pPr>
              <a:lnSpc>
                <a:spcPts val="2800"/>
              </a:lnSpc>
              <a:spcAft>
                <a:spcPts val="600"/>
              </a:spcAft>
            </a:pPr>
            <a:r>
              <a:rPr lang="en-US" dirty="0"/>
              <a:t>The selection </a:t>
            </a:r>
            <a:r>
              <a:rPr lang="en-US" dirty="0">
                <a:solidFill>
                  <a:srgbClr val="BA0000"/>
                </a:solidFill>
              </a:rPr>
              <a:t>objective</a:t>
            </a:r>
            <a:r>
              <a:rPr lang="en-US" dirty="0"/>
              <a:t> is the set of traits that we </a:t>
            </a:r>
            <a:r>
              <a:rPr lang="en-US" dirty="0">
                <a:solidFill>
                  <a:srgbClr val="00523C"/>
                </a:solidFill>
              </a:rPr>
              <a:t>wish to improve</a:t>
            </a:r>
          </a:p>
          <a:p>
            <a:pPr lvl="1">
              <a:lnSpc>
                <a:spcPts val="2800"/>
              </a:lnSpc>
              <a:spcAft>
                <a:spcPts val="3000"/>
              </a:spcAft>
            </a:pPr>
            <a:r>
              <a:rPr lang="en-US" dirty="0"/>
              <a:t>e.g., lifetime profitability</a:t>
            </a:r>
          </a:p>
          <a:p>
            <a:pPr>
              <a:lnSpc>
                <a:spcPts val="2800"/>
              </a:lnSpc>
              <a:spcAft>
                <a:spcPts val="600"/>
              </a:spcAft>
            </a:pPr>
            <a:r>
              <a:rPr lang="en-US" dirty="0"/>
              <a:t>The selection </a:t>
            </a:r>
            <a:r>
              <a:rPr lang="en-US" dirty="0">
                <a:solidFill>
                  <a:srgbClr val="BA0000"/>
                </a:solidFill>
              </a:rPr>
              <a:t>criterion</a:t>
            </a:r>
            <a:r>
              <a:rPr lang="en-US" dirty="0"/>
              <a:t> is the set of traits that we </a:t>
            </a:r>
            <a:r>
              <a:rPr lang="en-US" dirty="0">
                <a:solidFill>
                  <a:srgbClr val="00523C"/>
                </a:solidFill>
              </a:rPr>
              <a:t>measure and use to make selection decisions</a:t>
            </a:r>
          </a:p>
          <a:p>
            <a:pPr lvl="1">
              <a:lnSpc>
                <a:spcPts val="2800"/>
              </a:lnSpc>
              <a:spcAft>
                <a:spcPts val="3000"/>
              </a:spcAft>
            </a:pPr>
            <a:r>
              <a:rPr lang="en-US" dirty="0"/>
              <a:t>e.g., milk yield, daughter pregnancy rate, body size composite</a:t>
            </a:r>
          </a:p>
          <a:p>
            <a:pPr>
              <a:lnSpc>
                <a:spcPts val="2800"/>
              </a:lnSpc>
            </a:pPr>
            <a:r>
              <a:rPr lang="en-US" dirty="0"/>
              <a:t>Traits may appear in </a:t>
            </a:r>
            <a:r>
              <a:rPr lang="en-US" dirty="0">
                <a:solidFill>
                  <a:srgbClr val="00523C"/>
                </a:solidFill>
              </a:rPr>
              <a:t>both</a:t>
            </a:r>
            <a:r>
              <a:rPr lang="en-US" dirty="0"/>
              <a:t> the </a:t>
            </a:r>
            <a:r>
              <a:rPr lang="en-US" dirty="0">
                <a:solidFill>
                  <a:srgbClr val="BA0000"/>
                </a:solidFill>
              </a:rPr>
              <a:t>objective</a:t>
            </a:r>
            <a:r>
              <a:rPr lang="en-US" dirty="0">
                <a:solidFill>
                  <a:srgbClr val="C00000"/>
                </a:solidFill>
              </a:rPr>
              <a:t> </a:t>
            </a:r>
            <a:r>
              <a:rPr lang="en-US" dirty="0"/>
              <a:t>and the </a:t>
            </a:r>
            <a:r>
              <a:rPr lang="en-US" dirty="0">
                <a:solidFill>
                  <a:srgbClr val="BA0000"/>
                </a:solidFill>
              </a:rPr>
              <a:t>criterion</a:t>
            </a:r>
          </a:p>
          <a:p>
            <a:pPr>
              <a:lnSpc>
                <a:spcPts val="2800"/>
              </a:lnSpc>
            </a:pPr>
            <a:endParaRPr lang="en-US" dirty="0"/>
          </a:p>
        </p:txBody>
      </p:sp>
    </p:spTree>
    <p:extLst>
      <p:ext uri="{BB962C8B-B14F-4D97-AF65-F5344CB8AC3E}">
        <p14:creationId xmlns:p14="http://schemas.microsoft.com/office/powerpoint/2010/main" val="135432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What goes into an index?</a:t>
            </a:r>
          </a:p>
        </p:txBody>
      </p:sp>
      <p:grpSp>
        <p:nvGrpSpPr>
          <p:cNvPr id="39" name="Group 38"/>
          <p:cNvGrpSpPr/>
          <p:nvPr/>
        </p:nvGrpSpPr>
        <p:grpSpPr>
          <a:xfrm>
            <a:off x="611409" y="2141401"/>
            <a:ext cx="2537570" cy="3484489"/>
            <a:chOff x="172720" y="1507416"/>
            <a:chExt cx="2023828" cy="3484489"/>
          </a:xfrm>
        </p:grpSpPr>
        <p:sp>
          <p:nvSpPr>
            <p:cNvPr id="38" name="Text Box 2"/>
            <p:cNvSpPr txBox="1">
              <a:spLocks noChangeArrowheads="1"/>
            </p:cNvSpPr>
            <p:nvPr/>
          </p:nvSpPr>
          <p:spPr bwMode="auto">
            <a:xfrm>
              <a:off x="172720" y="3166148"/>
              <a:ext cx="2023828" cy="1825757"/>
            </a:xfrm>
            <a:prstGeom prst="rect">
              <a:avLst/>
            </a:prstGeom>
            <a:noFill/>
            <a:ln w="9525">
              <a:noFill/>
              <a:round/>
              <a:headEnd/>
              <a:tailEnd/>
            </a:ln>
            <a:effectLst/>
          </p:spPr>
          <p:txBody>
            <a:bodyPr lIns="90000" tIns="46800" rIns="90000" bIns="46800">
              <a:spAutoFit/>
            </a:bodyPr>
            <a:lstStyle/>
            <a:p>
              <a:pPr algn="ctr">
                <a:lnSpc>
                  <a:spcPts val="2700"/>
                </a:lnSpc>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500" b="1" dirty="0">
                  <a:solidFill>
                    <a:srgbClr val="000000"/>
                  </a:solidFill>
                </a:rPr>
                <a:t>Phenotypic (co)variances among traits in the </a:t>
              </a:r>
              <a:r>
                <a:rPr lang="en-GB" sz="2500" b="1" dirty="0">
                  <a:solidFill>
                    <a:srgbClr val="BA0000"/>
                  </a:solidFill>
                </a:rPr>
                <a:t>criterion</a:t>
              </a:r>
            </a:p>
          </p:txBody>
        </p:sp>
        <p:grpSp>
          <p:nvGrpSpPr>
            <p:cNvPr id="20" name="Group 19"/>
            <p:cNvGrpSpPr/>
            <p:nvPr/>
          </p:nvGrpSpPr>
          <p:grpSpPr>
            <a:xfrm>
              <a:off x="498834" y="1507416"/>
              <a:ext cx="1371600" cy="1371600"/>
              <a:chOff x="498834" y="1374897"/>
              <a:chExt cx="1371600" cy="1371600"/>
            </a:xfrm>
          </p:grpSpPr>
          <p:sp>
            <p:nvSpPr>
              <p:cNvPr id="30" name="Rectangle 29"/>
              <p:cNvSpPr/>
              <p:nvPr/>
            </p:nvSpPr>
            <p:spPr>
              <a:xfrm>
                <a:off x="498834" y="1374897"/>
                <a:ext cx="1371600" cy="137160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2" name="Text Box 2"/>
              <p:cNvSpPr txBox="1">
                <a:spLocks noChangeArrowheads="1"/>
              </p:cNvSpPr>
              <p:nvPr/>
            </p:nvSpPr>
            <p:spPr bwMode="auto">
              <a:xfrm>
                <a:off x="689334" y="1551775"/>
                <a:ext cx="990600" cy="1017844"/>
              </a:xfrm>
              <a:prstGeom prst="rect">
                <a:avLst/>
              </a:prstGeom>
              <a:noFill/>
              <a:ln w="9525">
                <a:noFill/>
                <a:round/>
                <a:headEnd/>
                <a:tailEnd/>
              </a:ln>
              <a:effectLst/>
            </p:spPr>
            <p:txBody>
              <a:bodyPr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P</a:t>
                </a:r>
              </a:p>
            </p:txBody>
          </p:sp>
        </p:grpSp>
      </p:grpSp>
      <p:grpSp>
        <p:nvGrpSpPr>
          <p:cNvPr id="40" name="Group 39"/>
          <p:cNvGrpSpPr/>
          <p:nvPr/>
        </p:nvGrpSpPr>
        <p:grpSpPr>
          <a:xfrm>
            <a:off x="3283092" y="2141401"/>
            <a:ext cx="3113944" cy="3484489"/>
            <a:chOff x="2710677" y="1507416"/>
            <a:chExt cx="2028245" cy="3484489"/>
          </a:xfrm>
        </p:grpSpPr>
        <p:sp>
          <p:nvSpPr>
            <p:cNvPr id="54" name="Text Box 2"/>
            <p:cNvSpPr txBox="1">
              <a:spLocks noChangeArrowheads="1"/>
            </p:cNvSpPr>
            <p:nvPr/>
          </p:nvSpPr>
          <p:spPr bwMode="auto">
            <a:xfrm>
              <a:off x="2710677" y="3166148"/>
              <a:ext cx="2028245" cy="1825757"/>
            </a:xfrm>
            <a:prstGeom prst="rect">
              <a:avLst/>
            </a:prstGeom>
            <a:noFill/>
            <a:ln w="9525">
              <a:noFill/>
              <a:round/>
              <a:headEnd/>
              <a:tailEnd/>
            </a:ln>
            <a:effectLst/>
          </p:spPr>
          <p:txBody>
            <a:bodyPr lIns="90000" tIns="46800" rIns="90000" bIns="46800">
              <a:spAutoFit/>
            </a:bodyPr>
            <a:lstStyle/>
            <a:p>
              <a:pPr algn="ctr">
                <a:lnSpc>
                  <a:spcPts val="2700"/>
                </a:lnSpc>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500" b="1" dirty="0">
                  <a:solidFill>
                    <a:srgbClr val="000000"/>
                  </a:solidFill>
                </a:rPr>
                <a:t>Genetic (co)variances among traits in the </a:t>
              </a:r>
              <a:r>
                <a:rPr lang="en-GB" sz="2500" b="1" dirty="0">
                  <a:solidFill>
                    <a:srgbClr val="BA0000"/>
                  </a:solidFill>
                </a:rPr>
                <a:t>objective</a:t>
              </a:r>
            </a:p>
          </p:txBody>
        </p:sp>
        <p:grpSp>
          <p:nvGrpSpPr>
            <p:cNvPr id="21" name="Group 20"/>
            <p:cNvGrpSpPr/>
            <p:nvPr/>
          </p:nvGrpSpPr>
          <p:grpSpPr>
            <a:xfrm>
              <a:off x="3038999" y="1507416"/>
              <a:ext cx="1371600" cy="1371600"/>
              <a:chOff x="498834" y="1374897"/>
              <a:chExt cx="1371600" cy="1371600"/>
            </a:xfrm>
          </p:grpSpPr>
          <p:sp>
            <p:nvSpPr>
              <p:cNvPr id="23" name="Rectangle 22"/>
              <p:cNvSpPr/>
              <p:nvPr/>
            </p:nvSpPr>
            <p:spPr>
              <a:xfrm>
                <a:off x="498834" y="1374897"/>
                <a:ext cx="1371600" cy="13716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6" name="Text Box 2"/>
              <p:cNvSpPr txBox="1">
                <a:spLocks noChangeArrowheads="1"/>
              </p:cNvSpPr>
              <p:nvPr/>
            </p:nvSpPr>
            <p:spPr bwMode="auto">
              <a:xfrm>
                <a:off x="689334" y="1551775"/>
                <a:ext cx="990600" cy="1017844"/>
              </a:xfrm>
              <a:prstGeom prst="rect">
                <a:avLst/>
              </a:prstGeom>
              <a:noFill/>
              <a:ln w="9525">
                <a:noFill/>
                <a:round/>
                <a:headEnd/>
                <a:tailEnd/>
              </a:ln>
              <a:effectLst/>
            </p:spPr>
            <p:txBody>
              <a:bodyPr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C</a:t>
                </a:r>
              </a:p>
            </p:txBody>
          </p:sp>
        </p:grpSp>
      </p:grpSp>
      <p:grpSp>
        <p:nvGrpSpPr>
          <p:cNvPr id="43" name="Group 42"/>
          <p:cNvGrpSpPr/>
          <p:nvPr/>
        </p:nvGrpSpPr>
        <p:grpSpPr>
          <a:xfrm>
            <a:off x="9872475" y="2141401"/>
            <a:ext cx="1981200" cy="2445743"/>
            <a:chOff x="7162800" y="1507416"/>
            <a:chExt cx="1981200" cy="2445743"/>
          </a:xfrm>
        </p:grpSpPr>
        <p:sp>
          <p:nvSpPr>
            <p:cNvPr id="44" name="Text Box 2"/>
            <p:cNvSpPr txBox="1">
              <a:spLocks noChangeArrowheads="1"/>
            </p:cNvSpPr>
            <p:nvPr/>
          </p:nvSpPr>
          <p:spPr bwMode="auto">
            <a:xfrm>
              <a:off x="7162800" y="3166148"/>
              <a:ext cx="1981200" cy="787011"/>
            </a:xfrm>
            <a:prstGeom prst="rect">
              <a:avLst/>
            </a:prstGeom>
            <a:noFill/>
            <a:ln w="9525">
              <a:noFill/>
              <a:round/>
              <a:headEnd/>
              <a:tailEnd/>
            </a:ln>
            <a:effectLst/>
          </p:spPr>
          <p:txBody>
            <a:bodyPr wrap="square" lIns="90000" tIns="46800" rIns="90000" bIns="46800" anchor="t" anchorCtr="0">
              <a:spAutoFit/>
            </a:bodyPr>
            <a:lstStyle/>
            <a:p>
              <a:pPr algn="ctr">
                <a:lnSpc>
                  <a:spcPts val="2700"/>
                </a:lnSpc>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500" b="1" dirty="0">
                  <a:solidFill>
                    <a:srgbClr val="000000"/>
                  </a:solidFill>
                </a:rPr>
                <a:t>Economic       weights</a:t>
              </a:r>
              <a:endParaRPr lang="en-GB" sz="2500" b="1" dirty="0">
                <a:solidFill>
                  <a:srgbClr val="FF0000"/>
                </a:solidFill>
              </a:endParaRPr>
            </a:p>
          </p:txBody>
        </p:sp>
        <p:grpSp>
          <p:nvGrpSpPr>
            <p:cNvPr id="36" name="Group 35"/>
            <p:cNvGrpSpPr/>
            <p:nvPr/>
          </p:nvGrpSpPr>
          <p:grpSpPr>
            <a:xfrm>
              <a:off x="7658100" y="1507416"/>
              <a:ext cx="990600" cy="1371600"/>
              <a:chOff x="7518344" y="1461036"/>
              <a:chExt cx="990600" cy="1371600"/>
            </a:xfrm>
          </p:grpSpPr>
          <p:sp>
            <p:nvSpPr>
              <p:cNvPr id="28" name="Rectangle 27"/>
              <p:cNvSpPr/>
              <p:nvPr/>
            </p:nvSpPr>
            <p:spPr>
              <a:xfrm>
                <a:off x="7670744" y="1461036"/>
                <a:ext cx="685800" cy="1371600"/>
              </a:xfrm>
              <a:prstGeom prst="rect">
                <a:avLst/>
              </a:prstGeom>
              <a:solidFill>
                <a:srgbClr val="B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Text Box 2"/>
              <p:cNvSpPr txBox="1">
                <a:spLocks noChangeArrowheads="1"/>
              </p:cNvSpPr>
              <p:nvPr/>
            </p:nvSpPr>
            <p:spPr bwMode="auto">
              <a:xfrm>
                <a:off x="7518344" y="1637914"/>
                <a:ext cx="990600" cy="1017844"/>
              </a:xfrm>
              <a:prstGeom prst="rect">
                <a:avLst/>
              </a:prstGeom>
              <a:noFill/>
              <a:ln w="9525">
                <a:noFill/>
                <a:round/>
                <a:headEnd/>
                <a:tailEnd/>
              </a:ln>
              <a:effectLst/>
            </p:spPr>
            <p:txBody>
              <a:bodyPr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a</a:t>
                </a:r>
              </a:p>
            </p:txBody>
          </p:sp>
        </p:grpSp>
      </p:grpSp>
      <p:grpSp>
        <p:nvGrpSpPr>
          <p:cNvPr id="42" name="Group 41"/>
          <p:cNvGrpSpPr/>
          <p:nvPr/>
        </p:nvGrpSpPr>
        <p:grpSpPr>
          <a:xfrm>
            <a:off x="6553202" y="2141400"/>
            <a:ext cx="3166873" cy="4176986"/>
            <a:chOff x="5257800" y="1507416"/>
            <a:chExt cx="1967948" cy="4176986"/>
          </a:xfrm>
        </p:grpSpPr>
        <p:sp>
          <p:nvSpPr>
            <p:cNvPr id="41" name="Text Box 2"/>
            <p:cNvSpPr txBox="1">
              <a:spLocks noChangeArrowheads="1"/>
            </p:cNvSpPr>
            <p:nvPr/>
          </p:nvSpPr>
          <p:spPr bwMode="auto">
            <a:xfrm>
              <a:off x="5257800" y="3166148"/>
              <a:ext cx="1967948" cy="2518254"/>
            </a:xfrm>
            <a:prstGeom prst="rect">
              <a:avLst/>
            </a:prstGeom>
            <a:noFill/>
            <a:ln w="9525">
              <a:noFill/>
              <a:round/>
              <a:headEnd/>
              <a:tailEnd/>
            </a:ln>
            <a:effectLst/>
          </p:spPr>
          <p:txBody>
            <a:bodyPr lIns="90000" tIns="46800" rIns="90000" bIns="46800">
              <a:spAutoFit/>
            </a:bodyPr>
            <a:lstStyle/>
            <a:p>
              <a:pPr algn="ctr">
                <a:lnSpc>
                  <a:spcPts val="2700"/>
                </a:lnSpc>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2500" b="1" dirty="0">
                  <a:solidFill>
                    <a:srgbClr val="000000"/>
                  </a:solidFill>
                </a:rPr>
                <a:t>Genetic (co)variances among traits in the </a:t>
              </a:r>
              <a:r>
                <a:rPr lang="en-GB" sz="2500" b="1" dirty="0">
                  <a:solidFill>
                    <a:srgbClr val="BA0000"/>
                  </a:solidFill>
                </a:rPr>
                <a:t>criterion</a:t>
              </a:r>
              <a:r>
                <a:rPr lang="en-GB" sz="2500" b="1" dirty="0">
                  <a:solidFill>
                    <a:srgbClr val="FF0000"/>
                  </a:solidFill>
                </a:rPr>
                <a:t> </a:t>
              </a:r>
              <a:r>
                <a:rPr lang="en-GB" sz="2500" b="1" dirty="0"/>
                <a:t>and </a:t>
              </a:r>
              <a:r>
                <a:rPr lang="en-GB" sz="2500" b="1" dirty="0">
                  <a:solidFill>
                    <a:srgbClr val="BA0000"/>
                  </a:solidFill>
                </a:rPr>
                <a:t>objective</a:t>
              </a:r>
            </a:p>
          </p:txBody>
        </p:sp>
        <p:grpSp>
          <p:nvGrpSpPr>
            <p:cNvPr id="33" name="Group 32"/>
            <p:cNvGrpSpPr/>
            <p:nvPr/>
          </p:nvGrpSpPr>
          <p:grpSpPr>
            <a:xfrm>
              <a:off x="5555974" y="1507416"/>
              <a:ext cx="1371600" cy="1371600"/>
              <a:chOff x="498834" y="1374897"/>
              <a:chExt cx="1371600" cy="1371600"/>
            </a:xfrm>
          </p:grpSpPr>
          <p:sp>
            <p:nvSpPr>
              <p:cNvPr id="34" name="Rectangle 33"/>
              <p:cNvSpPr/>
              <p:nvPr/>
            </p:nvSpPr>
            <p:spPr>
              <a:xfrm>
                <a:off x="498834" y="1374897"/>
                <a:ext cx="1371600" cy="13716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Text Box 2"/>
              <p:cNvSpPr txBox="1">
                <a:spLocks noChangeArrowheads="1"/>
              </p:cNvSpPr>
              <p:nvPr/>
            </p:nvSpPr>
            <p:spPr bwMode="auto">
              <a:xfrm>
                <a:off x="689334" y="1551775"/>
                <a:ext cx="990600" cy="1017844"/>
              </a:xfrm>
              <a:prstGeom prst="rect">
                <a:avLst/>
              </a:prstGeom>
              <a:noFill/>
              <a:ln w="9525">
                <a:noFill/>
                <a:round/>
                <a:headEnd/>
                <a:tailEnd/>
              </a:ln>
              <a:effectLst/>
            </p:spPr>
            <p:txBody>
              <a:bodyPr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G</a:t>
                </a:r>
              </a:p>
            </p:txBody>
          </p:sp>
        </p:grpSp>
      </p:grpSp>
    </p:spTree>
    <p:extLst>
      <p:ext uri="{BB962C8B-B14F-4D97-AF65-F5344CB8AC3E}">
        <p14:creationId xmlns:p14="http://schemas.microsoft.com/office/powerpoint/2010/main" val="836845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602D-9078-F84B-B968-6055B416592E}"/>
              </a:ext>
            </a:extLst>
          </p:cNvPr>
          <p:cNvSpPr>
            <a:spLocks noGrp="1"/>
          </p:cNvSpPr>
          <p:nvPr>
            <p:ph type="title"/>
          </p:nvPr>
        </p:nvSpPr>
        <p:spPr/>
        <p:txBody>
          <a:bodyPr/>
          <a:lstStyle/>
          <a:p>
            <a:r>
              <a:rPr lang="en-US" dirty="0"/>
              <a:t>Where do economic weights come from?</a:t>
            </a:r>
          </a:p>
        </p:txBody>
      </p:sp>
      <p:sp>
        <p:nvSpPr>
          <p:cNvPr id="3" name="Content Placeholder 2">
            <a:extLst>
              <a:ext uri="{FF2B5EF4-FFF2-40B4-BE49-F238E27FC236}">
                <a16:creationId xmlns:a16="http://schemas.microsoft.com/office/drawing/2014/main" id="{7C7E7207-C62A-F94A-A367-03A20AD645B9}"/>
              </a:ext>
            </a:extLst>
          </p:cNvPr>
          <p:cNvSpPr>
            <a:spLocks noGrp="1"/>
          </p:cNvSpPr>
          <p:nvPr>
            <p:ph sz="half" idx="1"/>
          </p:nvPr>
        </p:nvSpPr>
        <p:spPr/>
        <p:txBody>
          <a:bodyPr/>
          <a:lstStyle/>
          <a:p>
            <a:pPr marL="0" indent="0">
              <a:lnSpc>
                <a:spcPct val="100000"/>
              </a:lnSpc>
              <a:buNone/>
            </a:pPr>
            <a:r>
              <a:rPr lang="en-US" b="1" dirty="0"/>
              <a:t>Quantitative analysis</a:t>
            </a:r>
            <a:endParaRPr lang="en-US" dirty="0"/>
          </a:p>
          <a:p>
            <a:pPr>
              <a:lnSpc>
                <a:spcPct val="100000"/>
              </a:lnSpc>
            </a:pPr>
            <a:r>
              <a:rPr lang="en-US" dirty="0"/>
              <a:t>Research and field reports to quantify incomes and expenses</a:t>
            </a:r>
          </a:p>
          <a:p>
            <a:pPr>
              <a:lnSpc>
                <a:spcPct val="100000"/>
              </a:lnSpc>
            </a:pPr>
            <a:r>
              <a:rPr lang="en-US" dirty="0"/>
              <a:t>Driven by empirical factors</a:t>
            </a:r>
          </a:p>
          <a:p>
            <a:pPr>
              <a:lnSpc>
                <a:spcPct val="100000"/>
              </a:lnSpc>
            </a:pPr>
            <a:r>
              <a:rPr lang="en-US" dirty="0"/>
              <a:t>Used in the calculation of NM$</a:t>
            </a:r>
          </a:p>
        </p:txBody>
      </p:sp>
      <p:sp>
        <p:nvSpPr>
          <p:cNvPr id="4" name="Content Placeholder 3">
            <a:extLst>
              <a:ext uri="{FF2B5EF4-FFF2-40B4-BE49-F238E27FC236}">
                <a16:creationId xmlns:a16="http://schemas.microsoft.com/office/drawing/2014/main" id="{AC50D278-07B4-B949-849F-7715DCDF04DB}"/>
              </a:ext>
            </a:extLst>
          </p:cNvPr>
          <p:cNvSpPr>
            <a:spLocks noGrp="1"/>
          </p:cNvSpPr>
          <p:nvPr>
            <p:ph sz="half" idx="2"/>
          </p:nvPr>
        </p:nvSpPr>
        <p:spPr/>
        <p:txBody>
          <a:bodyPr/>
          <a:lstStyle/>
          <a:p>
            <a:pPr marL="0" indent="0">
              <a:lnSpc>
                <a:spcPct val="100000"/>
              </a:lnSpc>
              <a:buNone/>
            </a:pPr>
            <a:r>
              <a:rPr lang="en-US" b="1" dirty="0"/>
              <a:t>Qualitative analysis</a:t>
            </a:r>
          </a:p>
          <a:p>
            <a:pPr lvl="1">
              <a:lnSpc>
                <a:spcPct val="100000"/>
              </a:lnSpc>
              <a:spcBef>
                <a:spcPts val="1000"/>
              </a:spcBef>
            </a:pPr>
            <a:r>
              <a:rPr lang="en-US" sz="2800" dirty="0"/>
              <a:t>Target for breed improvement developed by </a:t>
            </a:r>
            <a:r>
              <a:rPr lang="en-US" sz="2800" dirty="0">
                <a:solidFill>
                  <a:srgbClr val="BA0000"/>
                </a:solidFill>
              </a:rPr>
              <a:t>experts</a:t>
            </a:r>
          </a:p>
          <a:p>
            <a:pPr lvl="1">
              <a:lnSpc>
                <a:spcPct val="100000"/>
              </a:lnSpc>
              <a:spcBef>
                <a:spcPts val="1000"/>
              </a:spcBef>
            </a:pPr>
            <a:r>
              <a:rPr lang="en-US" sz="2800" dirty="0"/>
              <a:t>Driven by </a:t>
            </a:r>
            <a:r>
              <a:rPr lang="en-US" sz="2800" dirty="0">
                <a:solidFill>
                  <a:srgbClr val="BA0000"/>
                </a:solidFill>
              </a:rPr>
              <a:t>empirical</a:t>
            </a:r>
            <a:r>
              <a:rPr lang="en-US" sz="2800" dirty="0"/>
              <a:t> and </a:t>
            </a:r>
            <a:r>
              <a:rPr lang="en-US" sz="2800" dirty="0">
                <a:solidFill>
                  <a:srgbClr val="BA0000"/>
                </a:solidFill>
              </a:rPr>
              <a:t>subjective</a:t>
            </a:r>
            <a:r>
              <a:rPr lang="en-US" sz="2800" dirty="0"/>
              <a:t> factors</a:t>
            </a:r>
          </a:p>
          <a:p>
            <a:pPr lvl="1">
              <a:lnSpc>
                <a:spcPct val="100000"/>
              </a:lnSpc>
              <a:spcBef>
                <a:spcPts val="1000"/>
              </a:spcBef>
            </a:pPr>
            <a:r>
              <a:rPr lang="en-US" sz="2800" dirty="0"/>
              <a:t>Used in the calculation of some breed society indices</a:t>
            </a:r>
            <a:endParaRPr lang="en-US" sz="2800" dirty="0">
              <a:solidFill>
                <a:srgbClr val="BA0000"/>
              </a:solidFill>
            </a:endParaRPr>
          </a:p>
        </p:txBody>
      </p:sp>
    </p:spTree>
    <p:extLst>
      <p:ext uri="{BB962C8B-B14F-4D97-AF65-F5344CB8AC3E}">
        <p14:creationId xmlns:p14="http://schemas.microsoft.com/office/powerpoint/2010/main" val="63460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How do we compute an index?</a:t>
            </a:r>
          </a:p>
        </p:txBody>
      </p:sp>
      <p:grpSp>
        <p:nvGrpSpPr>
          <p:cNvPr id="60" name="Group 59"/>
          <p:cNvGrpSpPr/>
          <p:nvPr/>
        </p:nvGrpSpPr>
        <p:grpSpPr>
          <a:xfrm>
            <a:off x="2576820" y="2174239"/>
            <a:ext cx="7160280" cy="1920240"/>
            <a:chOff x="300570" y="1625599"/>
            <a:chExt cx="7160280" cy="1920240"/>
          </a:xfrm>
        </p:grpSpPr>
        <p:grpSp>
          <p:nvGrpSpPr>
            <p:cNvPr id="58" name="Group 57"/>
            <p:cNvGrpSpPr/>
            <p:nvPr/>
          </p:nvGrpSpPr>
          <p:grpSpPr>
            <a:xfrm>
              <a:off x="1837290" y="1625599"/>
              <a:ext cx="5623560" cy="1920240"/>
              <a:chOff x="1244600" y="1634067"/>
              <a:chExt cx="6121400" cy="1744133"/>
            </a:xfrm>
          </p:grpSpPr>
          <p:sp>
            <p:nvSpPr>
              <p:cNvPr id="56" name="Rectangle 55"/>
              <p:cNvSpPr/>
              <p:nvPr/>
            </p:nvSpPr>
            <p:spPr>
              <a:xfrm>
                <a:off x="1244600" y="1634067"/>
                <a:ext cx="6121400" cy="1744133"/>
              </a:xfrm>
              <a:prstGeom prst="rect">
                <a:avLst/>
              </a:prstGeom>
              <a:noFill/>
              <a:ln w="381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424940" y="1634067"/>
                <a:ext cx="5760720" cy="1744133"/>
              </a:xfrm>
              <a:prstGeom prst="rect">
                <a:avLst/>
              </a:prstGeom>
              <a:solidFill>
                <a:schemeClr val="bg1"/>
              </a:solidFill>
              <a:ln w="381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Box 2"/>
            <p:cNvSpPr txBox="1">
              <a:spLocks noChangeArrowheads="1"/>
            </p:cNvSpPr>
            <p:nvPr/>
          </p:nvSpPr>
          <p:spPr bwMode="auto">
            <a:xfrm>
              <a:off x="1196339" y="2156117"/>
              <a:ext cx="6169661" cy="859204"/>
            </a:xfrm>
            <a:prstGeom prst="rect">
              <a:avLst/>
            </a:prstGeom>
            <a:noFill/>
            <a:ln w="9525">
              <a:noFill/>
              <a:round/>
              <a:headEnd/>
              <a:tailEnd/>
            </a:ln>
            <a:effectLst/>
          </p:spPr>
          <p:txBody>
            <a:bodyPr lIns="90000" tIns="46800" rIns="90000" bIns="46800"/>
            <a:lstStyle/>
            <a:p>
              <a:pPr>
                <a:spcBef>
                  <a:spcPts val="1588"/>
                </a:spcBef>
                <a:spcAft>
                  <a:spcPts val="1438"/>
                </a:spcAft>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rgbClr val="000000"/>
                  </a:solidFill>
                </a:rPr>
                <a:t>=     </a:t>
              </a:r>
              <a:r>
                <a:rPr lang="en-GB" sz="6000" b="1" dirty="0">
                  <a:solidFill>
                    <a:srgbClr val="000000"/>
                  </a:solidFill>
                  <a:sym typeface="Symbol"/>
                </a:rPr>
                <a:t></a:t>
              </a:r>
              <a:r>
                <a:rPr lang="en-GB" sz="6000" b="1" dirty="0">
                  <a:solidFill>
                    <a:srgbClr val="000000"/>
                  </a:solidFill>
                </a:rPr>
                <a:t>  </a:t>
              </a:r>
              <a:r>
                <a:rPr lang="en-GB" sz="6000" b="1" dirty="0">
                  <a:solidFill>
                    <a:srgbClr val="000000"/>
                  </a:solidFill>
                  <a:sym typeface="Symbol"/>
                </a:rPr>
                <a:t>       </a:t>
              </a:r>
              <a:r>
                <a:rPr lang="en-GB" sz="6000" b="1" dirty="0">
                  <a:solidFill>
                    <a:schemeClr val="accent6"/>
                  </a:solidFill>
                  <a:sym typeface="Symbol"/>
                </a:rPr>
                <a:t></a:t>
              </a:r>
              <a:r>
                <a:rPr lang="en-GB" sz="6000" b="1" dirty="0">
                  <a:solidFill>
                    <a:srgbClr val="000000"/>
                  </a:solidFill>
                  <a:sym typeface="Symbol"/>
                </a:rPr>
                <a:t>      </a:t>
              </a:r>
              <a:r>
                <a:rPr lang="en-GB" sz="6000" b="1" dirty="0">
                  <a:solidFill>
                    <a:srgbClr val="000000"/>
                  </a:solidFill>
                </a:rPr>
                <a:t>  </a:t>
              </a:r>
            </a:p>
          </p:txBody>
        </p:sp>
        <p:grpSp>
          <p:nvGrpSpPr>
            <p:cNvPr id="22" name="Group 19"/>
            <p:cNvGrpSpPr/>
            <p:nvPr/>
          </p:nvGrpSpPr>
          <p:grpSpPr>
            <a:xfrm>
              <a:off x="2180731" y="1899919"/>
              <a:ext cx="1371600" cy="1371600"/>
              <a:chOff x="498834" y="1374897"/>
              <a:chExt cx="1371600" cy="1371600"/>
            </a:xfrm>
          </p:grpSpPr>
          <p:sp>
            <p:nvSpPr>
              <p:cNvPr id="23" name="Rectangle 22"/>
              <p:cNvSpPr/>
              <p:nvPr/>
            </p:nvSpPr>
            <p:spPr>
              <a:xfrm>
                <a:off x="498834" y="1374897"/>
                <a:ext cx="1371600" cy="137160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Text Box 2"/>
              <p:cNvSpPr txBox="1">
                <a:spLocks noChangeArrowheads="1"/>
              </p:cNvSpPr>
              <p:nvPr/>
            </p:nvSpPr>
            <p:spPr bwMode="auto">
              <a:xfrm>
                <a:off x="612549" y="1551775"/>
                <a:ext cx="1134532" cy="1017844"/>
              </a:xfrm>
              <a:prstGeom prst="rect">
                <a:avLst/>
              </a:prstGeom>
              <a:noFill/>
              <a:ln w="9525">
                <a:noFill/>
                <a:round/>
                <a:headEnd/>
                <a:tailEnd/>
              </a:ln>
              <a:effectLst/>
            </p:spPr>
            <p:txBody>
              <a:bodyPr wrap="square"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P</a:t>
                </a:r>
                <a:r>
                  <a:rPr lang="en-GB" sz="6000" b="1" baseline="30000" dirty="0">
                    <a:solidFill>
                      <a:schemeClr val="bg1"/>
                    </a:solidFill>
                  </a:rPr>
                  <a:t>–1</a:t>
                </a:r>
                <a:endParaRPr lang="en-GB" sz="6000" b="1" dirty="0">
                  <a:solidFill>
                    <a:schemeClr val="bg1"/>
                  </a:solidFill>
                </a:endParaRPr>
              </a:p>
            </p:txBody>
          </p:sp>
        </p:grpSp>
        <p:grpSp>
          <p:nvGrpSpPr>
            <p:cNvPr id="27" name="Group 35"/>
            <p:cNvGrpSpPr/>
            <p:nvPr/>
          </p:nvGrpSpPr>
          <p:grpSpPr>
            <a:xfrm>
              <a:off x="6303452" y="1899919"/>
              <a:ext cx="990600" cy="1371600"/>
              <a:chOff x="7518344" y="1461036"/>
              <a:chExt cx="990600" cy="1371600"/>
            </a:xfrm>
          </p:grpSpPr>
          <p:sp>
            <p:nvSpPr>
              <p:cNvPr id="28" name="Rectangle 27"/>
              <p:cNvSpPr/>
              <p:nvPr/>
            </p:nvSpPr>
            <p:spPr>
              <a:xfrm>
                <a:off x="7670744" y="1461036"/>
                <a:ext cx="685800" cy="1371600"/>
              </a:xfrm>
              <a:prstGeom prst="rect">
                <a:avLst/>
              </a:prstGeom>
              <a:solidFill>
                <a:srgbClr val="B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8" name="Text Box 2"/>
              <p:cNvSpPr txBox="1">
                <a:spLocks noChangeArrowheads="1"/>
              </p:cNvSpPr>
              <p:nvPr/>
            </p:nvSpPr>
            <p:spPr bwMode="auto">
              <a:xfrm>
                <a:off x="7518344" y="1637914"/>
                <a:ext cx="990600" cy="1017844"/>
              </a:xfrm>
              <a:prstGeom prst="rect">
                <a:avLst/>
              </a:prstGeom>
              <a:noFill/>
              <a:ln w="9525">
                <a:noFill/>
                <a:round/>
                <a:headEnd/>
                <a:tailEnd/>
              </a:ln>
              <a:effectLst/>
            </p:spPr>
            <p:txBody>
              <a:bodyPr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a</a:t>
                </a:r>
              </a:p>
            </p:txBody>
          </p:sp>
        </p:grpSp>
        <p:grpSp>
          <p:nvGrpSpPr>
            <p:cNvPr id="43" name="Group 32"/>
            <p:cNvGrpSpPr/>
            <p:nvPr/>
          </p:nvGrpSpPr>
          <p:grpSpPr>
            <a:xfrm>
              <a:off x="4336787" y="1899919"/>
              <a:ext cx="1371600" cy="1371600"/>
              <a:chOff x="498834" y="1374897"/>
              <a:chExt cx="1371600" cy="1371600"/>
            </a:xfrm>
          </p:grpSpPr>
          <p:sp>
            <p:nvSpPr>
              <p:cNvPr id="44" name="Rectangle 43"/>
              <p:cNvSpPr/>
              <p:nvPr/>
            </p:nvSpPr>
            <p:spPr>
              <a:xfrm>
                <a:off x="498834" y="1374897"/>
                <a:ext cx="1371600" cy="13716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Text Box 2"/>
              <p:cNvSpPr txBox="1">
                <a:spLocks noChangeArrowheads="1"/>
              </p:cNvSpPr>
              <p:nvPr/>
            </p:nvSpPr>
            <p:spPr bwMode="auto">
              <a:xfrm>
                <a:off x="689334" y="1551775"/>
                <a:ext cx="990600" cy="1017844"/>
              </a:xfrm>
              <a:prstGeom prst="rect">
                <a:avLst/>
              </a:prstGeom>
              <a:noFill/>
              <a:ln w="9525">
                <a:noFill/>
                <a:round/>
                <a:headEnd/>
                <a:tailEnd/>
              </a:ln>
              <a:effectLst/>
            </p:spPr>
            <p:txBody>
              <a:bodyPr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G</a:t>
                </a:r>
              </a:p>
            </p:txBody>
          </p:sp>
        </p:grpSp>
        <p:grpSp>
          <p:nvGrpSpPr>
            <p:cNvPr id="52" name="Group 35"/>
            <p:cNvGrpSpPr/>
            <p:nvPr/>
          </p:nvGrpSpPr>
          <p:grpSpPr>
            <a:xfrm>
              <a:off x="300570" y="1899919"/>
              <a:ext cx="990600" cy="1371600"/>
              <a:chOff x="7518344" y="1461036"/>
              <a:chExt cx="990600" cy="1371600"/>
            </a:xfrm>
          </p:grpSpPr>
          <p:sp>
            <p:nvSpPr>
              <p:cNvPr id="53" name="Rectangle 52"/>
              <p:cNvSpPr/>
              <p:nvPr/>
            </p:nvSpPr>
            <p:spPr>
              <a:xfrm>
                <a:off x="7670744" y="1461036"/>
                <a:ext cx="685800" cy="13716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4" name="Text Box 2"/>
              <p:cNvSpPr txBox="1">
                <a:spLocks noChangeArrowheads="1"/>
              </p:cNvSpPr>
              <p:nvPr/>
            </p:nvSpPr>
            <p:spPr bwMode="auto">
              <a:xfrm>
                <a:off x="7518344" y="1637914"/>
                <a:ext cx="990600" cy="1017844"/>
              </a:xfrm>
              <a:prstGeom prst="rect">
                <a:avLst/>
              </a:prstGeom>
              <a:noFill/>
              <a:ln w="9525">
                <a:noFill/>
                <a:round/>
                <a:headEnd/>
                <a:tailEnd/>
              </a:ln>
              <a:effectLst/>
            </p:spPr>
            <p:txBody>
              <a:bodyPr lIns="90000" tIns="46800" rIns="90000" bIns="46800">
                <a:spAutoFit/>
              </a:bodyPr>
              <a:lstStyle/>
              <a:p>
                <a:pPr algn="ctr">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chemeClr val="bg1"/>
                    </a:solidFill>
                  </a:rPr>
                  <a:t>b</a:t>
                </a:r>
              </a:p>
            </p:txBody>
          </p:sp>
        </p:grpSp>
      </p:grpSp>
      <p:grpSp>
        <p:nvGrpSpPr>
          <p:cNvPr id="62" name="Group 61"/>
          <p:cNvGrpSpPr/>
          <p:nvPr/>
        </p:nvGrpSpPr>
        <p:grpSpPr>
          <a:xfrm>
            <a:off x="2880781" y="4761861"/>
            <a:ext cx="6430441" cy="1624518"/>
            <a:chOff x="1314446" y="3920613"/>
            <a:chExt cx="6430441" cy="1624518"/>
          </a:xfrm>
        </p:grpSpPr>
        <p:graphicFrame>
          <p:nvGraphicFramePr>
            <p:cNvPr id="61" name="Object 60"/>
            <p:cNvGraphicFramePr>
              <a:graphicFrameLocks noChangeAspect="1"/>
            </p:cNvGraphicFramePr>
            <p:nvPr/>
          </p:nvGraphicFramePr>
          <p:xfrm>
            <a:off x="1585387" y="3920613"/>
            <a:ext cx="6159500" cy="609600"/>
          </p:xfrm>
          <a:graphic>
            <a:graphicData uri="http://schemas.openxmlformats.org/presentationml/2006/ole">
              <mc:AlternateContent xmlns:mc="http://schemas.openxmlformats.org/markup-compatibility/2006">
                <mc:Choice xmlns:v="urn:schemas-microsoft-com:vml" Requires="v">
                  <p:oleObj spid="_x0000_s1125" name="Equation" r:id="rId4" imgW="6158283" imgH="609600" progId="Equation.DSMT4">
                    <p:embed/>
                  </p:oleObj>
                </mc:Choice>
                <mc:Fallback>
                  <p:oleObj name="Equation" r:id="rId4" imgW="6158283" imgH="609600" progId="Equation.DSMT4">
                    <p:embed/>
                    <p:pic>
                      <p:nvPicPr>
                        <p:cNvPr id="61" name="Object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387" y="3920613"/>
                          <a:ext cx="61595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1314446" y="4783131"/>
            <a:ext cx="5346700" cy="762000"/>
          </p:xfrm>
          <a:graphic>
            <a:graphicData uri="http://schemas.openxmlformats.org/presentationml/2006/ole">
              <mc:AlternateContent xmlns:mc="http://schemas.openxmlformats.org/markup-compatibility/2006">
                <mc:Choice xmlns:v="urn:schemas-microsoft-com:vml" Requires="v">
                  <p:oleObj spid="_x0000_s1126" name="Equation" r:id="rId6" imgW="5345850" imgH="761724" progId="Equation.DSMT4">
                    <p:embed/>
                  </p:oleObj>
                </mc:Choice>
                <mc:Fallback>
                  <p:oleObj name="Equation" r:id="rId6" imgW="5345850" imgH="761724" progId="Equation.DSMT4">
                    <p:embed/>
                    <p:pic>
                      <p:nvPicPr>
                        <p:cNvPr id="10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446" y="4783131"/>
                          <a:ext cx="53467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522468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trend</a:t>
            </a:r>
            <a:endParaRPr lang="en-US" dirty="0">
              <a:solidFill>
                <a:srgbClr val="FFFF00"/>
              </a:solidFill>
            </a:endParaRPr>
          </a:p>
        </p:txBody>
      </p:sp>
      <p:pic>
        <p:nvPicPr>
          <p:cNvPr id="11" name="Picture 10" descr="Graphical user interface, chart, application&#10;&#10;Description automatically generated">
            <a:extLst>
              <a:ext uri="{FF2B5EF4-FFF2-40B4-BE49-F238E27FC236}">
                <a16:creationId xmlns:a16="http://schemas.microsoft.com/office/drawing/2014/main" id="{1227CE76-F6E6-9442-B6BF-78244BD5C616}"/>
              </a:ext>
            </a:extLst>
          </p:cNvPr>
          <p:cNvPicPr>
            <a:picLocks noChangeAspect="1"/>
          </p:cNvPicPr>
          <p:nvPr/>
        </p:nvPicPr>
        <p:blipFill rotWithShape="1">
          <a:blip r:embed="rId2">
            <a:extLst>
              <a:ext uri="{28A0092B-C50C-407E-A947-70E740481C1C}">
                <a14:useLocalDpi xmlns:a14="http://schemas.microsoft.com/office/drawing/2010/main" val="0"/>
              </a:ext>
            </a:extLst>
          </a:blip>
          <a:srcRect l="7697" t="31256" r="6921" b="8852"/>
          <a:stretch/>
        </p:blipFill>
        <p:spPr>
          <a:xfrm>
            <a:off x="613349" y="1690687"/>
            <a:ext cx="11222567" cy="4919975"/>
          </a:xfrm>
          <a:prstGeom prst="rect">
            <a:avLst/>
          </a:prstGeom>
        </p:spPr>
      </p:pic>
    </p:spTree>
    <p:extLst>
      <p:ext uri="{BB962C8B-B14F-4D97-AF65-F5344CB8AC3E}">
        <p14:creationId xmlns:p14="http://schemas.microsoft.com/office/powerpoint/2010/main" val="171428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487A2-EE70-784A-8424-5768B8DCB592}"/>
              </a:ext>
            </a:extLst>
          </p:cNvPr>
          <p:cNvSpPr>
            <a:spLocks noGrp="1"/>
          </p:cNvSpPr>
          <p:nvPr>
            <p:ph type="title"/>
          </p:nvPr>
        </p:nvSpPr>
        <p:spPr/>
        <p:txBody>
          <a:bodyPr/>
          <a:lstStyle/>
          <a:p>
            <a:r>
              <a:rPr lang="en-US" dirty="0"/>
              <a:t>Thanks to my collaborators!</a:t>
            </a:r>
          </a:p>
        </p:txBody>
      </p:sp>
      <p:sp>
        <p:nvSpPr>
          <p:cNvPr id="4" name="Content Placeholder 3">
            <a:extLst>
              <a:ext uri="{FF2B5EF4-FFF2-40B4-BE49-F238E27FC236}">
                <a16:creationId xmlns:a16="http://schemas.microsoft.com/office/drawing/2014/main" id="{2A3B7CA1-C9DE-A143-BF00-18D0F31D3018}"/>
              </a:ext>
            </a:extLst>
          </p:cNvPr>
          <p:cNvSpPr>
            <a:spLocks noGrp="1"/>
          </p:cNvSpPr>
          <p:nvPr>
            <p:ph sz="half" idx="1"/>
          </p:nvPr>
        </p:nvSpPr>
        <p:spPr>
          <a:xfrm>
            <a:off x="814647" y="1825625"/>
            <a:ext cx="5429596" cy="4351338"/>
          </a:xfrm>
        </p:spPr>
        <p:txBody>
          <a:bodyPr/>
          <a:lstStyle/>
          <a:p>
            <a:pPr marL="0" indent="0">
              <a:buNone/>
            </a:pPr>
            <a:r>
              <a:rPr lang="en-US" dirty="0"/>
              <a:t>Dr. João </a:t>
            </a:r>
            <a:r>
              <a:rPr lang="en-US" dirty="0" err="1"/>
              <a:t>Dürr</a:t>
            </a:r>
            <a:r>
              <a:rPr lang="en-US" dirty="0"/>
              <a:t>, CEO, CDCB</a:t>
            </a:r>
          </a:p>
          <a:p>
            <a:pPr marL="0" indent="0">
              <a:buNone/>
            </a:pPr>
            <a:endParaRPr lang="en-US" dirty="0"/>
          </a:p>
        </p:txBody>
      </p:sp>
      <p:sp>
        <p:nvSpPr>
          <p:cNvPr id="5" name="Content Placeholder 4">
            <a:extLst>
              <a:ext uri="{FF2B5EF4-FFF2-40B4-BE49-F238E27FC236}">
                <a16:creationId xmlns:a16="http://schemas.microsoft.com/office/drawing/2014/main" id="{89681F21-22B6-9E4C-BAA6-755C0DEF3D8F}"/>
              </a:ext>
            </a:extLst>
          </p:cNvPr>
          <p:cNvSpPr>
            <a:spLocks noGrp="1"/>
          </p:cNvSpPr>
          <p:nvPr>
            <p:ph sz="half" idx="2"/>
          </p:nvPr>
        </p:nvSpPr>
        <p:spPr>
          <a:xfrm>
            <a:off x="5748250" y="1825625"/>
            <a:ext cx="5648499" cy="4351338"/>
          </a:xfrm>
        </p:spPr>
        <p:txBody>
          <a:bodyPr/>
          <a:lstStyle/>
          <a:p>
            <a:pPr marL="0" indent="0">
              <a:buNone/>
            </a:pPr>
            <a:r>
              <a:rPr lang="en-US" dirty="0"/>
              <a:t>Dr. Ezequiel </a:t>
            </a:r>
            <a:r>
              <a:rPr lang="en-US" dirty="0" err="1"/>
              <a:t>Nicolazzi</a:t>
            </a:r>
            <a:r>
              <a:rPr lang="en-US" dirty="0"/>
              <a:t>, COO, CDCB</a:t>
            </a:r>
          </a:p>
        </p:txBody>
      </p:sp>
      <p:pic>
        <p:nvPicPr>
          <p:cNvPr id="2050" name="Picture 2">
            <a:extLst>
              <a:ext uri="{FF2B5EF4-FFF2-40B4-BE49-F238E27FC236}">
                <a16:creationId xmlns:a16="http://schemas.microsoft.com/office/drawing/2014/main" id="{F46C4378-21DF-B041-A3F1-BB477EC19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553" y="2406097"/>
            <a:ext cx="2520142" cy="31903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D9DEEDC-A50D-A84D-B0E7-0A456EF4D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952" y="2407342"/>
            <a:ext cx="2431242" cy="3233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178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0C0A-7213-444A-BD98-5B416D070686}"/>
              </a:ext>
            </a:extLst>
          </p:cNvPr>
          <p:cNvSpPr>
            <a:spLocks noGrp="1"/>
          </p:cNvSpPr>
          <p:nvPr>
            <p:ph type="title"/>
          </p:nvPr>
        </p:nvSpPr>
        <p:spPr/>
        <p:txBody>
          <a:bodyPr/>
          <a:lstStyle/>
          <a:p>
            <a:r>
              <a:rPr lang="en-US" dirty="0"/>
              <a:t>How has the index changed over time?</a:t>
            </a:r>
          </a:p>
        </p:txBody>
      </p:sp>
      <p:pic>
        <p:nvPicPr>
          <p:cNvPr id="9" name="Picture 8">
            <a:extLst>
              <a:ext uri="{FF2B5EF4-FFF2-40B4-BE49-F238E27FC236}">
                <a16:creationId xmlns:a16="http://schemas.microsoft.com/office/drawing/2014/main" id="{22C4A90E-083B-F240-B86B-EBAB6B022EB5}"/>
              </a:ext>
            </a:extLst>
          </p:cNvPr>
          <p:cNvPicPr>
            <a:picLocks noChangeAspect="1"/>
          </p:cNvPicPr>
          <p:nvPr/>
        </p:nvPicPr>
        <p:blipFill rotWithShape="1">
          <a:blip r:embed="rId2">
            <a:extLst>
              <a:ext uri="{28A0092B-C50C-407E-A947-70E740481C1C}">
                <a14:useLocalDpi xmlns:a14="http://schemas.microsoft.com/office/drawing/2010/main" val="0"/>
              </a:ext>
            </a:extLst>
          </a:blip>
          <a:srcRect l="9557" t="30532" r="19333" b="3828"/>
          <a:stretch/>
        </p:blipFill>
        <p:spPr>
          <a:xfrm>
            <a:off x="1710752" y="1394084"/>
            <a:ext cx="8770495" cy="5241371"/>
          </a:xfrm>
          <a:prstGeom prst="rect">
            <a:avLst/>
          </a:prstGeom>
        </p:spPr>
      </p:pic>
    </p:spTree>
    <p:extLst>
      <p:ext uri="{BB962C8B-B14F-4D97-AF65-F5344CB8AC3E}">
        <p14:creationId xmlns:p14="http://schemas.microsoft.com/office/powerpoint/2010/main" val="502930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C6F2-9B06-E14C-B72D-B413E3D0D69C}"/>
              </a:ext>
            </a:extLst>
          </p:cNvPr>
          <p:cNvSpPr>
            <a:spLocks noGrp="1"/>
          </p:cNvSpPr>
          <p:nvPr>
            <p:ph type="title"/>
          </p:nvPr>
        </p:nvSpPr>
        <p:spPr/>
        <p:txBody>
          <a:bodyPr/>
          <a:lstStyle/>
          <a:p>
            <a:r>
              <a:rPr lang="en-US" dirty="0"/>
              <a:t>How does NM$ compare to other indices?</a:t>
            </a:r>
          </a:p>
        </p:txBody>
      </p:sp>
      <p:pic>
        <p:nvPicPr>
          <p:cNvPr id="5" name="Picture 4">
            <a:extLst>
              <a:ext uri="{FF2B5EF4-FFF2-40B4-BE49-F238E27FC236}">
                <a16:creationId xmlns:a16="http://schemas.microsoft.com/office/drawing/2014/main" id="{CCAEFD64-1BE3-F24C-A8FA-C7EC82EFF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256" y="1419964"/>
            <a:ext cx="9619488" cy="5225449"/>
          </a:xfrm>
          <a:prstGeom prst="rect">
            <a:avLst/>
          </a:prstGeom>
        </p:spPr>
      </p:pic>
    </p:spTree>
    <p:extLst>
      <p:ext uri="{BB962C8B-B14F-4D97-AF65-F5344CB8AC3E}">
        <p14:creationId xmlns:p14="http://schemas.microsoft.com/office/powerpoint/2010/main" val="264249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609-EB4F-8247-8589-3F7B2DD4ECD3}"/>
              </a:ext>
            </a:extLst>
          </p:cNvPr>
          <p:cNvSpPr>
            <a:spLocks noGrp="1"/>
          </p:cNvSpPr>
          <p:nvPr>
            <p:ph type="title"/>
          </p:nvPr>
        </p:nvSpPr>
        <p:spPr>
          <a:xfrm>
            <a:off x="838200" y="2103437"/>
            <a:ext cx="10515600" cy="1325563"/>
          </a:xfrm>
        </p:spPr>
        <p:txBody>
          <a:bodyPr/>
          <a:lstStyle/>
          <a:p>
            <a:r>
              <a:rPr lang="en-US" dirty="0"/>
              <a:t>Opportunities and challenges</a:t>
            </a:r>
          </a:p>
        </p:txBody>
      </p:sp>
    </p:spTree>
    <p:extLst>
      <p:ext uri="{BB962C8B-B14F-4D97-AF65-F5344CB8AC3E}">
        <p14:creationId xmlns:p14="http://schemas.microsoft.com/office/powerpoint/2010/main" val="1787881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768584" cy="1325563"/>
          </a:xfrm>
        </p:spPr>
        <p:txBody>
          <a:bodyPr>
            <a:normAutofit/>
          </a:bodyPr>
          <a:lstStyle/>
          <a:p>
            <a:r>
              <a:rPr lang="en-US" dirty="0"/>
              <a:t>Are we accounting for the environment?</a:t>
            </a:r>
          </a:p>
        </p:txBody>
      </p:sp>
      <p:sp>
        <p:nvSpPr>
          <p:cNvPr id="4" name="Content Placeholder 3"/>
          <p:cNvSpPr>
            <a:spLocks noGrp="1"/>
          </p:cNvSpPr>
          <p:nvPr>
            <p:ph idx="1"/>
          </p:nvPr>
        </p:nvSpPr>
        <p:spPr>
          <a:xfrm>
            <a:off x="569976" y="2773218"/>
            <a:ext cx="3880104" cy="1490599"/>
          </a:xfrm>
          <a:ln w="38100" cap="sq">
            <a:noFill/>
            <a:miter lim="800000"/>
          </a:ln>
        </p:spPr>
        <p:txBody>
          <a:bodyPr lIns="228600" tIns="91440" rIns="228600" bIns="91440"/>
          <a:lstStyle/>
          <a:p>
            <a:pPr>
              <a:lnSpc>
                <a:spcPts val="2900"/>
              </a:lnSpc>
            </a:pPr>
            <a:r>
              <a:rPr lang="en-US" dirty="0">
                <a:solidFill>
                  <a:srgbClr val="244270"/>
                </a:solidFill>
              </a:rPr>
              <a:t>Additive effects</a:t>
            </a:r>
          </a:p>
          <a:p>
            <a:pPr>
              <a:lnSpc>
                <a:spcPts val="2900"/>
              </a:lnSpc>
            </a:pPr>
            <a:r>
              <a:rPr lang="en-US" dirty="0">
                <a:solidFill>
                  <a:srgbClr val="244270"/>
                </a:solidFill>
              </a:rPr>
              <a:t>Dominance effects</a:t>
            </a:r>
          </a:p>
          <a:p>
            <a:pPr>
              <a:lnSpc>
                <a:spcPts val="2900"/>
              </a:lnSpc>
            </a:pPr>
            <a:r>
              <a:rPr lang="en-US" dirty="0">
                <a:solidFill>
                  <a:srgbClr val="244270"/>
                </a:solidFill>
              </a:rPr>
              <a:t>Epistasis</a:t>
            </a:r>
          </a:p>
        </p:txBody>
      </p:sp>
      <p:sp>
        <p:nvSpPr>
          <p:cNvPr id="5" name="Content Placeholder 4"/>
          <p:cNvSpPr>
            <a:spLocks noGrp="1"/>
          </p:cNvSpPr>
          <p:nvPr>
            <p:ph sz="half" idx="4294967295"/>
          </p:nvPr>
        </p:nvSpPr>
        <p:spPr>
          <a:xfrm>
            <a:off x="9201913" y="2773218"/>
            <a:ext cx="2404871" cy="1644650"/>
          </a:xfrm>
          <a:ln w="38100" cap="sq">
            <a:noFill/>
            <a:miter lim="800000"/>
          </a:ln>
        </p:spPr>
        <p:txBody>
          <a:bodyPr lIns="228600" tIns="91440" rIns="228600" bIns="91440"/>
          <a:lstStyle/>
          <a:p>
            <a:pPr>
              <a:lnSpc>
                <a:spcPts val="2900"/>
              </a:lnSpc>
            </a:pPr>
            <a:r>
              <a:rPr lang="en-US" dirty="0">
                <a:solidFill>
                  <a:srgbClr val="00523C"/>
                </a:solidFill>
              </a:rPr>
              <a:t>Housing</a:t>
            </a:r>
          </a:p>
          <a:p>
            <a:pPr>
              <a:lnSpc>
                <a:spcPts val="2700"/>
              </a:lnSpc>
            </a:pPr>
            <a:r>
              <a:rPr lang="en-US" dirty="0">
                <a:solidFill>
                  <a:srgbClr val="00523C"/>
                </a:solidFill>
              </a:rPr>
              <a:t>Climate</a:t>
            </a:r>
          </a:p>
          <a:p>
            <a:pPr>
              <a:lnSpc>
                <a:spcPts val="2700"/>
              </a:lnSpc>
            </a:pPr>
            <a:r>
              <a:rPr lang="en-US" dirty="0">
                <a:solidFill>
                  <a:srgbClr val="00523C"/>
                </a:solidFill>
              </a:rPr>
              <a:t>Unknown</a:t>
            </a:r>
          </a:p>
          <a:p>
            <a:pPr>
              <a:lnSpc>
                <a:spcPts val="2900"/>
              </a:lnSpc>
            </a:pPr>
            <a:endParaRPr lang="en-US" dirty="0">
              <a:solidFill>
                <a:srgbClr val="00523C"/>
              </a:solidFill>
            </a:endParaRPr>
          </a:p>
        </p:txBody>
      </p:sp>
      <p:sp>
        <p:nvSpPr>
          <p:cNvPr id="9" name="Text Box 2"/>
          <p:cNvSpPr txBox="1">
            <a:spLocks noChangeArrowheads="1"/>
          </p:cNvSpPr>
          <p:nvPr/>
        </p:nvSpPr>
        <p:spPr bwMode="auto">
          <a:xfrm>
            <a:off x="3923537" y="1679089"/>
            <a:ext cx="4344924" cy="859204"/>
          </a:xfrm>
          <a:prstGeom prst="rect">
            <a:avLst/>
          </a:prstGeom>
          <a:noFill/>
          <a:ln w="9525">
            <a:noFill/>
            <a:round/>
            <a:headEnd/>
            <a:tailEnd/>
          </a:ln>
          <a:effectLst/>
        </p:spPr>
        <p:txBody>
          <a:bodyPr lIns="90000" tIns="46800" rIns="90000" bIns="46800"/>
          <a:lstStyle/>
          <a:p>
            <a:pPr algn="ctr">
              <a:spcBef>
                <a:spcPts val="600"/>
              </a:spcBef>
              <a:spcAft>
                <a:spcPts val="1438"/>
              </a:spcAft>
              <a:buClr>
                <a:srgbClr val="00FF00"/>
              </a:buClr>
              <a:buSzPct val="45000"/>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6000" b="1" dirty="0">
                <a:solidFill>
                  <a:srgbClr val="000000"/>
                </a:solidFill>
              </a:rPr>
              <a:t>P = </a:t>
            </a:r>
            <a:r>
              <a:rPr lang="en-GB" sz="6000" b="1" dirty="0">
                <a:solidFill>
                  <a:srgbClr val="244270"/>
                </a:solidFill>
              </a:rPr>
              <a:t>G</a:t>
            </a:r>
            <a:r>
              <a:rPr lang="en-GB" sz="6000" b="1" dirty="0">
                <a:solidFill>
                  <a:srgbClr val="000000"/>
                </a:solidFill>
              </a:rPr>
              <a:t> + </a:t>
            </a:r>
            <a:r>
              <a:rPr lang="en-GB" sz="6000" b="1" dirty="0">
                <a:solidFill>
                  <a:srgbClr val="00503E"/>
                </a:solidFill>
              </a:rPr>
              <a:t>E</a:t>
            </a:r>
            <a:endParaRPr lang="en-GB" sz="4800" b="1" dirty="0">
              <a:solidFill>
                <a:srgbClr val="000000"/>
              </a:solidFill>
            </a:endParaRPr>
          </a:p>
        </p:txBody>
      </p:sp>
      <p:cxnSp>
        <p:nvCxnSpPr>
          <p:cNvPr id="12" name="Straight Connector 11"/>
          <p:cNvCxnSpPr>
            <a:cxnSpLocks/>
          </p:cNvCxnSpPr>
          <p:nvPr/>
        </p:nvCxnSpPr>
        <p:spPr>
          <a:xfrm>
            <a:off x="7853624" y="2538293"/>
            <a:ext cx="1438442" cy="890707"/>
          </a:xfrm>
          <a:prstGeom prst="line">
            <a:avLst/>
          </a:prstGeom>
          <a:ln w="38100" cap="sq">
            <a:solidFill>
              <a:srgbClr val="00523C"/>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8" name="Content Placeholder 3"/>
          <p:cNvSpPr txBox="1">
            <a:spLocks/>
          </p:cNvSpPr>
          <p:nvPr/>
        </p:nvSpPr>
        <p:spPr>
          <a:xfrm>
            <a:off x="4029932" y="4928344"/>
            <a:ext cx="4132135" cy="1564531"/>
          </a:xfrm>
          <a:prstGeom prst="rect">
            <a:avLst/>
          </a:prstGeom>
          <a:ln w="63500" cap="sq">
            <a:noFill/>
            <a:miter lim="800000"/>
          </a:ln>
        </p:spPr>
        <p:txBody>
          <a:bodyPr vert="horz" wrap="square" lIns="0" tIns="0" rIns="0" bIns="0" rtlCol="0">
            <a:spAutoFit/>
          </a:bodyPr>
          <a:lstStyle>
            <a:lvl1pPr marL="284163" indent="-284163" algn="l" defTabSz="914400" rtl="0" eaLnBrk="1" latinLnBrk="0" hangingPunct="1">
              <a:lnSpc>
                <a:spcPts val="3000"/>
              </a:lnSpc>
              <a:spcBef>
                <a:spcPts val="0"/>
              </a:spcBef>
              <a:spcAft>
                <a:spcPts val="1200"/>
              </a:spcAft>
              <a:buFont typeface="Symbol" pitchFamily="18" charset="2"/>
              <a:buChar char=""/>
              <a:defRPr sz="2700" b="1" kern="1200">
                <a:solidFill>
                  <a:schemeClr val="tx1"/>
                </a:solidFill>
                <a:latin typeface="+mn-lt"/>
                <a:ea typeface="+mn-ea"/>
                <a:cs typeface="+mn-cs"/>
              </a:defRPr>
            </a:lvl1pPr>
            <a:lvl2pPr marL="630238" indent="-285750" algn="l" defTabSz="914400" rtl="0" eaLnBrk="1" latinLnBrk="0" hangingPunct="1">
              <a:lnSpc>
                <a:spcPts val="3000"/>
              </a:lnSpc>
              <a:spcBef>
                <a:spcPts val="0"/>
              </a:spcBef>
              <a:spcAft>
                <a:spcPts val="1200"/>
              </a:spcAft>
              <a:buFont typeface="Arial" pitchFamily="34" charset="0"/>
              <a:buChar char="–"/>
              <a:tabLst/>
              <a:defRPr sz="2700" b="1" kern="1200">
                <a:solidFill>
                  <a:schemeClr val="tx1"/>
                </a:solidFill>
                <a:latin typeface="+mn-lt"/>
                <a:ea typeface="+mn-ea"/>
                <a:cs typeface="+mn-cs"/>
              </a:defRPr>
            </a:lvl2pPr>
            <a:lvl3pPr marL="854075" indent="-223838" algn="l" defTabSz="914400" rtl="0" eaLnBrk="1" latinLnBrk="0" hangingPunct="1">
              <a:lnSpc>
                <a:spcPts val="3000"/>
              </a:lnSpc>
              <a:spcBef>
                <a:spcPts val="0"/>
              </a:spcBef>
              <a:spcAft>
                <a:spcPts val="1200"/>
              </a:spcAft>
              <a:buFont typeface="Calibri" pitchFamily="34" charset="0"/>
              <a:buChar char="•"/>
              <a:defRPr sz="27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ts val="2900"/>
              </a:lnSpc>
              <a:spcAft>
                <a:spcPts val="600"/>
              </a:spcAft>
              <a:buNone/>
            </a:pPr>
            <a:r>
              <a:rPr lang="en-US" sz="3200" dirty="0">
                <a:solidFill>
                  <a:srgbClr val="BA0000"/>
                </a:solidFill>
              </a:rPr>
              <a:t>What about G</a:t>
            </a:r>
            <a:r>
              <a:rPr lang="en-US" sz="3200" dirty="0">
                <a:solidFill>
                  <a:srgbClr val="BA0000"/>
                </a:solidFill>
                <a:sym typeface="Symbol"/>
              </a:rPr>
              <a:t></a:t>
            </a:r>
            <a:r>
              <a:rPr lang="en-US" sz="3200" dirty="0">
                <a:solidFill>
                  <a:srgbClr val="BA0000"/>
                </a:solidFill>
              </a:rPr>
              <a:t>E? </a:t>
            </a:r>
          </a:p>
          <a:p>
            <a:pPr marL="0" indent="0">
              <a:lnSpc>
                <a:spcPts val="2900"/>
              </a:lnSpc>
              <a:buNone/>
            </a:pPr>
            <a:r>
              <a:rPr lang="en-US" dirty="0"/>
              <a:t>Effects generally small in the US </a:t>
            </a:r>
            <a:r>
              <a:rPr lang="en-US" dirty="0">
                <a:solidFill>
                  <a:srgbClr val="00523C"/>
                </a:solidFill>
              </a:rPr>
              <a:t>(e.g., Wright and VanRaden, 2015)</a:t>
            </a:r>
          </a:p>
        </p:txBody>
      </p:sp>
      <p:cxnSp>
        <p:nvCxnSpPr>
          <p:cNvPr id="18" name="Straight Connector 17"/>
          <p:cNvCxnSpPr>
            <a:cxnSpLocks/>
          </p:cNvCxnSpPr>
          <p:nvPr/>
        </p:nvCxnSpPr>
        <p:spPr>
          <a:xfrm flipH="1">
            <a:off x="4206240" y="2538293"/>
            <a:ext cx="1600173" cy="980224"/>
          </a:xfrm>
          <a:prstGeom prst="line">
            <a:avLst/>
          </a:prstGeom>
          <a:ln w="3810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143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DF04-D6F4-A440-9F1C-76161701C5D7}"/>
              </a:ext>
            </a:extLst>
          </p:cNvPr>
          <p:cNvSpPr>
            <a:spLocks noGrp="1"/>
          </p:cNvSpPr>
          <p:nvPr>
            <p:ph type="title"/>
          </p:nvPr>
        </p:nvSpPr>
        <p:spPr>
          <a:xfrm>
            <a:off x="838200" y="49537"/>
            <a:ext cx="10515600" cy="1325563"/>
          </a:xfrm>
        </p:spPr>
        <p:txBody>
          <a:bodyPr>
            <a:normAutofit/>
          </a:bodyPr>
          <a:lstStyle/>
          <a:p>
            <a:r>
              <a:rPr lang="en-US" dirty="0"/>
              <a:t>Phenotype is king!</a:t>
            </a:r>
          </a:p>
        </p:txBody>
      </p:sp>
      <p:grpSp>
        <p:nvGrpSpPr>
          <p:cNvPr id="6" name="Group 5">
            <a:extLst>
              <a:ext uri="{FF2B5EF4-FFF2-40B4-BE49-F238E27FC236}">
                <a16:creationId xmlns:a16="http://schemas.microsoft.com/office/drawing/2014/main" id="{F81CABEC-1B43-774F-84ED-2726411F10F3}"/>
              </a:ext>
            </a:extLst>
          </p:cNvPr>
          <p:cNvGrpSpPr/>
          <p:nvPr/>
        </p:nvGrpSpPr>
        <p:grpSpPr>
          <a:xfrm>
            <a:off x="100530" y="1391899"/>
            <a:ext cx="10832788" cy="5416564"/>
            <a:chOff x="75397" y="1043924"/>
            <a:chExt cx="8124591" cy="4062423"/>
          </a:xfrm>
        </p:grpSpPr>
        <p:pic>
          <p:nvPicPr>
            <p:cNvPr id="4" name="Picture 3">
              <a:extLst>
                <a:ext uri="{FF2B5EF4-FFF2-40B4-BE49-F238E27FC236}">
                  <a16:creationId xmlns:a16="http://schemas.microsoft.com/office/drawing/2014/main" id="{C29F7EF2-EABE-0E45-8DEC-719680ECE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476" y="1043924"/>
              <a:ext cx="7421512" cy="3751105"/>
            </a:xfrm>
            <a:prstGeom prst="rect">
              <a:avLst/>
            </a:prstGeom>
          </p:spPr>
        </p:pic>
        <p:sp>
          <p:nvSpPr>
            <p:cNvPr id="5" name="TextBox 4">
              <a:extLst>
                <a:ext uri="{FF2B5EF4-FFF2-40B4-BE49-F238E27FC236}">
                  <a16:creationId xmlns:a16="http://schemas.microsoft.com/office/drawing/2014/main" id="{570AA028-6C81-BD4C-BA9F-815165691352}"/>
                </a:ext>
              </a:extLst>
            </p:cNvPr>
            <p:cNvSpPr txBox="1"/>
            <p:nvPr/>
          </p:nvSpPr>
          <p:spPr>
            <a:xfrm>
              <a:off x="75397" y="4898598"/>
              <a:ext cx="5359881" cy="207749"/>
            </a:xfrm>
            <a:prstGeom prst="rect">
              <a:avLst/>
            </a:prstGeom>
            <a:noFill/>
          </p:spPr>
          <p:txBody>
            <a:bodyPr wrap="none" rtlCol="0">
              <a:spAutoFit/>
            </a:bodyPr>
            <a:lstStyle/>
            <a:p>
              <a:r>
                <a:rPr lang="en-US" sz="1200" b="1" dirty="0"/>
                <a:t>Source: </a:t>
              </a:r>
              <a:r>
                <a:rPr lang="en-US" sz="1200" dirty="0"/>
                <a:t>Cole et al. (2020; PMID: 32257602) after Figure 5 of </a:t>
              </a:r>
              <a:r>
                <a:rPr lang="en-US" sz="1200" dirty="0" err="1"/>
                <a:t>Halachmi</a:t>
              </a:r>
              <a:r>
                <a:rPr lang="en-US" sz="1200" dirty="0"/>
                <a:t> et al. (2019, PMID: 30485756).</a:t>
              </a:r>
            </a:p>
          </p:txBody>
        </p:sp>
      </p:grpSp>
      <p:pic>
        <p:nvPicPr>
          <p:cNvPr id="3074" name="Picture 2" descr="graphic">
            <a:extLst>
              <a:ext uri="{FF2B5EF4-FFF2-40B4-BE49-F238E27FC236}">
                <a16:creationId xmlns:a16="http://schemas.microsoft.com/office/drawing/2014/main" id="{4A85AE7E-5185-9A4C-BA32-E2A0744D4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582" y="468434"/>
            <a:ext cx="874184" cy="130463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a:extLst>
              <a:ext uri="{FF2B5EF4-FFF2-40B4-BE49-F238E27FC236}">
                <a16:creationId xmlns:a16="http://schemas.microsoft.com/office/drawing/2014/main" id="{8B195B34-0969-FF4C-A41D-FAEF7A22605D}"/>
              </a:ext>
            </a:extLst>
          </p:cNvPr>
          <p:cNvSpPr/>
          <p:nvPr/>
        </p:nvSpPr>
        <p:spPr>
          <a:xfrm>
            <a:off x="3673784" y="303886"/>
            <a:ext cx="4762545" cy="816864"/>
          </a:xfrm>
          <a:prstGeom prst="wedgeRoundRectCallout">
            <a:avLst>
              <a:gd name="adj1" fmla="val -77498"/>
              <a:gd name="adj2" fmla="val 3852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67323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52933"/>
            <a:ext cx="10515600" cy="1325563"/>
          </a:xfrm>
        </p:spPr>
        <p:txBody>
          <a:bodyPr>
            <a:normAutofit/>
          </a:bodyPr>
          <a:lstStyle/>
          <a:p>
            <a:r>
              <a:rPr lang="en-US" dirty="0"/>
              <a:t>Why do we need new phenotypes?</a:t>
            </a:r>
          </a:p>
        </p:txBody>
      </p:sp>
      <p:sp>
        <p:nvSpPr>
          <p:cNvPr id="4" name="Content Placeholder 3"/>
          <p:cNvSpPr>
            <a:spLocks noGrp="1"/>
          </p:cNvSpPr>
          <p:nvPr>
            <p:ph idx="1"/>
          </p:nvPr>
        </p:nvSpPr>
        <p:spPr/>
        <p:txBody>
          <a:bodyPr/>
          <a:lstStyle/>
          <a:p>
            <a:pPr>
              <a:lnSpc>
                <a:spcPct val="100000"/>
              </a:lnSpc>
              <a:spcAft>
                <a:spcPts val="1000"/>
              </a:spcAft>
            </a:pPr>
            <a:r>
              <a:rPr lang="en-US" dirty="0"/>
              <a:t>Changes in production </a:t>
            </a:r>
            <a:r>
              <a:rPr lang="en-US" dirty="0">
                <a:solidFill>
                  <a:srgbClr val="BA0000"/>
                </a:solidFill>
              </a:rPr>
              <a:t>economics</a:t>
            </a:r>
          </a:p>
          <a:p>
            <a:pPr>
              <a:lnSpc>
                <a:spcPct val="100000"/>
              </a:lnSpc>
              <a:spcAft>
                <a:spcPts val="1000"/>
              </a:spcAft>
              <a:buClr>
                <a:schemeClr val="tx1"/>
              </a:buClr>
            </a:pPr>
            <a:r>
              <a:rPr lang="en-US" dirty="0">
                <a:solidFill>
                  <a:srgbClr val="BA0000"/>
                </a:solidFill>
              </a:rPr>
              <a:t>Technology</a:t>
            </a:r>
            <a:r>
              <a:rPr lang="en-US" dirty="0"/>
              <a:t> produces new phenotypes or reduces costs of collecting them</a:t>
            </a:r>
          </a:p>
          <a:p>
            <a:pPr lvl="1">
              <a:lnSpc>
                <a:spcPct val="100000"/>
              </a:lnSpc>
              <a:spcAft>
                <a:spcPts val="1000"/>
              </a:spcAft>
            </a:pPr>
            <a:r>
              <a:rPr lang="en-US" dirty="0"/>
              <a:t>New traits can be </a:t>
            </a:r>
            <a:r>
              <a:rPr lang="en-US" dirty="0">
                <a:solidFill>
                  <a:srgbClr val="BA0000"/>
                </a:solidFill>
              </a:rPr>
              <a:t>predicted</a:t>
            </a:r>
            <a:r>
              <a:rPr lang="en-US" dirty="0"/>
              <a:t> on all genotyped animals without collecting progeny records</a:t>
            </a:r>
          </a:p>
          <a:p>
            <a:pPr lvl="1">
              <a:lnSpc>
                <a:spcPct val="100000"/>
              </a:lnSpc>
              <a:spcAft>
                <a:spcPts val="1000"/>
              </a:spcAft>
            </a:pPr>
            <a:r>
              <a:rPr lang="en-US" dirty="0"/>
              <a:t>Phenotyping costs are </a:t>
            </a:r>
            <a:r>
              <a:rPr lang="en-US" dirty="0">
                <a:solidFill>
                  <a:srgbClr val="BA0000"/>
                </a:solidFill>
              </a:rPr>
              <a:t>shared</a:t>
            </a:r>
            <a:r>
              <a:rPr lang="en-US" dirty="0"/>
              <a:t> among millions of animals</a:t>
            </a:r>
          </a:p>
          <a:p>
            <a:pPr>
              <a:lnSpc>
                <a:spcPct val="100000"/>
              </a:lnSpc>
              <a:spcAft>
                <a:spcPts val="1000"/>
              </a:spcAft>
            </a:pPr>
            <a:r>
              <a:rPr lang="en-US" dirty="0"/>
              <a:t>Better understanding of </a:t>
            </a:r>
            <a:r>
              <a:rPr lang="en-US" dirty="0">
                <a:solidFill>
                  <a:srgbClr val="BA0000"/>
                </a:solidFill>
              </a:rPr>
              <a:t>biology</a:t>
            </a:r>
          </a:p>
          <a:p>
            <a:pPr>
              <a:lnSpc>
                <a:spcPct val="100000"/>
              </a:lnSpc>
              <a:spcAft>
                <a:spcPts val="1000"/>
              </a:spcAft>
            </a:pPr>
            <a:r>
              <a:rPr lang="en-US" dirty="0"/>
              <a:t>People are harder to find than data!</a:t>
            </a:r>
          </a:p>
        </p:txBody>
      </p:sp>
    </p:spTree>
    <p:extLst>
      <p:ext uri="{BB962C8B-B14F-4D97-AF65-F5344CB8AC3E}">
        <p14:creationId xmlns:p14="http://schemas.microsoft.com/office/powerpoint/2010/main" val="481996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Traditional phenotyping scheme</a:t>
            </a:r>
            <a:endParaRPr lang="en-US" dirty="0"/>
          </a:p>
        </p:txBody>
      </p:sp>
      <p:sp>
        <p:nvSpPr>
          <p:cNvPr id="14" name="Content Placeholder 13"/>
          <p:cNvSpPr>
            <a:spLocks noGrp="1"/>
          </p:cNvSpPr>
          <p:nvPr>
            <p:ph sz="half" idx="4294967295"/>
          </p:nvPr>
        </p:nvSpPr>
        <p:spPr>
          <a:xfrm>
            <a:off x="7885113" y="1371600"/>
            <a:ext cx="4306887" cy="4800600"/>
          </a:xfrm>
        </p:spPr>
        <p:txBody>
          <a:bodyPr/>
          <a:lstStyle/>
          <a:p>
            <a:pPr>
              <a:lnSpc>
                <a:spcPts val="2700"/>
              </a:lnSpc>
              <a:spcAft>
                <a:spcPts val="1800"/>
              </a:spcAft>
            </a:pPr>
            <a:r>
              <a:rPr lang="en-US" sz="2600" dirty="0"/>
              <a:t>Current milk recording</a:t>
            </a:r>
          </a:p>
          <a:p>
            <a:pPr>
              <a:lnSpc>
                <a:spcPts val="2700"/>
              </a:lnSpc>
              <a:spcAft>
                <a:spcPts val="1800"/>
              </a:spcAft>
            </a:pPr>
            <a:r>
              <a:rPr lang="en-US" sz="2600" dirty="0"/>
              <a:t>Many farms participate</a:t>
            </a:r>
          </a:p>
          <a:p>
            <a:pPr>
              <a:lnSpc>
                <a:spcPts val="2700"/>
              </a:lnSpc>
              <a:spcAft>
                <a:spcPts val="1800"/>
              </a:spcAft>
            </a:pPr>
            <a:r>
              <a:rPr lang="en-US" sz="2600" dirty="0"/>
              <a:t>Low-intensity </a:t>
            </a:r>
            <a:r>
              <a:rPr lang="en-US" sz="2600" dirty="0" err="1"/>
              <a:t>phenotyping</a:t>
            </a:r>
            <a:r>
              <a:rPr lang="en-US" sz="2600" dirty="0"/>
              <a:t> </a:t>
            </a:r>
            <a:r>
              <a:rPr lang="en-US" sz="2600" dirty="0">
                <a:solidFill>
                  <a:srgbClr val="00523C"/>
                </a:solidFill>
              </a:rPr>
              <a:t>(few measurements per cow)</a:t>
            </a:r>
          </a:p>
          <a:p>
            <a:pPr>
              <a:lnSpc>
                <a:spcPts val="2700"/>
              </a:lnSpc>
              <a:spcAft>
                <a:spcPts val="1800"/>
              </a:spcAft>
            </a:pPr>
            <a:r>
              <a:rPr lang="en-US" sz="2600" dirty="0"/>
              <a:t>Well-suited to traits with low recording costs</a:t>
            </a:r>
          </a:p>
          <a:p>
            <a:pPr>
              <a:lnSpc>
                <a:spcPts val="2700"/>
              </a:lnSpc>
              <a:spcAft>
                <a:spcPts val="1800"/>
              </a:spcAft>
            </a:pPr>
            <a:endParaRPr lang="en-US" sz="2600" dirty="0"/>
          </a:p>
        </p:txBody>
      </p:sp>
      <p:grpSp>
        <p:nvGrpSpPr>
          <p:cNvPr id="64" name="Group 63"/>
          <p:cNvGrpSpPr/>
          <p:nvPr/>
        </p:nvGrpSpPr>
        <p:grpSpPr>
          <a:xfrm>
            <a:off x="1952246" y="1280160"/>
            <a:ext cx="4662729" cy="2047193"/>
            <a:chOff x="1509471" y="3753857"/>
            <a:chExt cx="4662729" cy="2047192"/>
          </a:xfrm>
        </p:grpSpPr>
        <p:pic>
          <p:nvPicPr>
            <p:cNvPr id="55" name="Picture 2" descr="https://www.ars.usda.gov/ARSUserFiles/oc/graphics/photos/feb98/k7964-1.jpg"/>
            <p:cNvPicPr>
              <a:picLocks noChangeAspect="1" noChangeArrowheads="1"/>
            </p:cNvPicPr>
            <p:nvPr/>
          </p:nvPicPr>
          <p:blipFill>
            <a:blip r:embed="rId2" cstate="print"/>
            <a:srcRect t="22837" b="20254"/>
            <a:stretch>
              <a:fillRect/>
            </a:stretch>
          </p:blipFill>
          <p:spPr bwMode="auto">
            <a:xfrm>
              <a:off x="1600200" y="3753857"/>
              <a:ext cx="4572000" cy="1780675"/>
            </a:xfrm>
            <a:prstGeom prst="rect">
              <a:avLst/>
            </a:prstGeom>
            <a:noFill/>
          </p:spPr>
        </p:pic>
        <p:sp>
          <p:nvSpPr>
            <p:cNvPr id="56" name="Rectangle 55"/>
            <p:cNvSpPr/>
            <p:nvPr/>
          </p:nvSpPr>
          <p:spPr>
            <a:xfrm>
              <a:off x="1509471" y="5524050"/>
              <a:ext cx="1649929"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ARS, USDA</a:t>
              </a:r>
            </a:p>
          </p:txBody>
        </p:sp>
      </p:grpSp>
      <p:grpSp>
        <p:nvGrpSpPr>
          <p:cNvPr id="67" name="Group 66"/>
          <p:cNvGrpSpPr/>
          <p:nvPr/>
        </p:nvGrpSpPr>
        <p:grpSpPr>
          <a:xfrm>
            <a:off x="4811641" y="3335867"/>
            <a:ext cx="2173363" cy="3300853"/>
            <a:chOff x="6283282" y="3276600"/>
            <a:chExt cx="2173363" cy="3300853"/>
          </a:xfrm>
        </p:grpSpPr>
        <p:pic>
          <p:nvPicPr>
            <p:cNvPr id="65" name="Picture 64"/>
            <p:cNvPicPr>
              <a:picLocks noChangeAspect="1"/>
            </p:cNvPicPr>
            <p:nvPr/>
          </p:nvPicPr>
          <p:blipFill>
            <a:blip r:embed="rId3" cstate="print"/>
            <a:srcRect l="3085" t="7671" r="9643" b="3525"/>
            <a:stretch>
              <a:fillRect/>
            </a:stretch>
          </p:blipFill>
          <p:spPr>
            <a:xfrm>
              <a:off x="6373845" y="3276600"/>
              <a:ext cx="2082800" cy="2844800"/>
            </a:xfrm>
            <a:prstGeom prst="rect">
              <a:avLst/>
            </a:prstGeom>
          </p:spPr>
        </p:pic>
        <p:sp>
          <p:nvSpPr>
            <p:cNvPr id="66" name="Rectangle 65"/>
            <p:cNvSpPr/>
            <p:nvPr/>
          </p:nvSpPr>
          <p:spPr>
            <a:xfrm>
              <a:off x="6283282" y="6115788"/>
              <a:ext cx="1649930" cy="461665"/>
            </a:xfrm>
            <a:prstGeom prst="rect">
              <a:avLst/>
            </a:prstGeom>
          </p:spPr>
          <p:txBody>
            <a:bodyPr wrap="square">
              <a:spAutoFit/>
            </a:bodyPr>
            <a:lstStyle/>
            <a:p>
              <a:r>
                <a:rPr lang="en-US" sz="1200" b="1" i="1" dirty="0">
                  <a:solidFill>
                    <a:srgbClr val="00503E"/>
                  </a:solidFill>
                </a:rPr>
                <a:t>Source:</a:t>
              </a:r>
              <a:r>
                <a:rPr lang="en-US" sz="1200" b="1" i="1" dirty="0">
                  <a:solidFill>
                    <a:srgbClr val="244270"/>
                  </a:solidFill>
                </a:rPr>
                <a:t> </a:t>
              </a:r>
              <a:r>
                <a:rPr lang="en-US" sz="1200" b="1" dirty="0">
                  <a:solidFill>
                    <a:srgbClr val="244270"/>
                  </a:solidFill>
                </a:rPr>
                <a:t>John B. Cole</a:t>
              </a:r>
            </a:p>
          </p:txBody>
        </p:sp>
      </p:grpSp>
      <p:grpSp>
        <p:nvGrpSpPr>
          <p:cNvPr id="70" name="Group 69"/>
          <p:cNvGrpSpPr>
            <a:grpSpLocks noChangeAspect="1"/>
          </p:cNvGrpSpPr>
          <p:nvPr/>
        </p:nvGrpSpPr>
        <p:grpSpPr>
          <a:xfrm>
            <a:off x="1952247" y="3568930"/>
            <a:ext cx="3407532" cy="2487818"/>
            <a:chOff x="1119380" y="3776592"/>
            <a:chExt cx="3657600" cy="2670391"/>
          </a:xfrm>
        </p:grpSpPr>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rcRect l="17922" t="2177" r="2083"/>
            <a:stretch>
              <a:fillRect/>
            </a:stretch>
          </p:blipFill>
          <p:spPr>
            <a:xfrm>
              <a:off x="1199126" y="3776592"/>
              <a:ext cx="2925898" cy="2380825"/>
            </a:xfrm>
            <a:prstGeom prst="rect">
              <a:avLst/>
            </a:prstGeom>
          </p:spPr>
        </p:pic>
        <p:sp>
          <p:nvSpPr>
            <p:cNvPr id="69" name="Rectangle 68"/>
            <p:cNvSpPr/>
            <p:nvPr/>
          </p:nvSpPr>
          <p:spPr>
            <a:xfrm>
              <a:off x="1119380" y="6149656"/>
              <a:ext cx="3657600" cy="297327"/>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rPr>
                <a:t>North Florida Holsteins</a:t>
              </a:r>
            </a:p>
          </p:txBody>
        </p:sp>
      </p:grpSp>
    </p:spTree>
    <p:extLst>
      <p:ext uri="{BB962C8B-B14F-4D97-AF65-F5344CB8AC3E}">
        <p14:creationId xmlns:p14="http://schemas.microsoft.com/office/powerpoint/2010/main" val="388696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Alternative phenotyping scheme</a:t>
            </a:r>
            <a:endParaRPr lang="en-US" dirty="0"/>
          </a:p>
        </p:txBody>
      </p:sp>
      <p:sp>
        <p:nvSpPr>
          <p:cNvPr id="27" name="Content Placeholder 26"/>
          <p:cNvSpPr>
            <a:spLocks noGrp="1"/>
          </p:cNvSpPr>
          <p:nvPr>
            <p:ph sz="half" idx="4294967295"/>
          </p:nvPr>
        </p:nvSpPr>
        <p:spPr>
          <a:xfrm>
            <a:off x="7810691" y="1420368"/>
            <a:ext cx="4186237" cy="4800600"/>
          </a:xfrm>
        </p:spPr>
        <p:txBody>
          <a:bodyPr/>
          <a:lstStyle/>
          <a:p>
            <a:pPr>
              <a:lnSpc>
                <a:spcPts val="2700"/>
              </a:lnSpc>
              <a:spcAft>
                <a:spcPts val="1800"/>
              </a:spcAft>
            </a:pPr>
            <a:r>
              <a:rPr lang="en-US" sz="2600" dirty="0"/>
              <a:t>Few farms</a:t>
            </a:r>
          </a:p>
          <a:p>
            <a:pPr>
              <a:lnSpc>
                <a:spcPts val="2700"/>
              </a:lnSpc>
              <a:spcAft>
                <a:spcPts val="1800"/>
              </a:spcAft>
            </a:pPr>
            <a:r>
              <a:rPr lang="en-US" sz="2600" dirty="0"/>
              <a:t>Intensive </a:t>
            </a:r>
            <a:r>
              <a:rPr lang="en-US" sz="2600" dirty="0" err="1"/>
              <a:t>phenotyping</a:t>
            </a:r>
            <a:r>
              <a:rPr lang="en-US" sz="2600" dirty="0"/>
              <a:t> </a:t>
            </a:r>
            <a:r>
              <a:rPr lang="en-US" sz="2600" dirty="0">
                <a:solidFill>
                  <a:srgbClr val="00523C"/>
                </a:solidFill>
              </a:rPr>
              <a:t>(many measurements per cow)</a:t>
            </a:r>
          </a:p>
          <a:p>
            <a:pPr>
              <a:lnSpc>
                <a:spcPts val="2700"/>
              </a:lnSpc>
            </a:pPr>
            <a:r>
              <a:rPr lang="en-US" sz="2600" dirty="0"/>
              <a:t>Use cases</a:t>
            </a:r>
          </a:p>
          <a:p>
            <a:pPr lvl="1">
              <a:lnSpc>
                <a:spcPts val="2700"/>
              </a:lnSpc>
            </a:pPr>
            <a:r>
              <a:rPr lang="en-US" sz="2600" dirty="0"/>
              <a:t>Expensive-to-measure traits</a:t>
            </a:r>
          </a:p>
          <a:p>
            <a:pPr lvl="1">
              <a:lnSpc>
                <a:spcPts val="2700"/>
              </a:lnSpc>
            </a:pPr>
            <a:r>
              <a:rPr lang="en-US" sz="2600" dirty="0"/>
              <a:t>Developing countries</a:t>
            </a:r>
          </a:p>
          <a:p>
            <a:pPr lvl="1">
              <a:lnSpc>
                <a:spcPts val="2700"/>
              </a:lnSpc>
            </a:pPr>
            <a:r>
              <a:rPr lang="en-US" sz="2600" dirty="0"/>
              <a:t>Private indices?</a:t>
            </a:r>
          </a:p>
          <a:p>
            <a:pPr>
              <a:lnSpc>
                <a:spcPts val="2700"/>
              </a:lnSpc>
            </a:pPr>
            <a:endParaRPr lang="en-US" sz="2600" dirty="0"/>
          </a:p>
        </p:txBody>
      </p:sp>
      <p:grpSp>
        <p:nvGrpSpPr>
          <p:cNvPr id="2" name="Group 1"/>
          <p:cNvGrpSpPr/>
          <p:nvPr/>
        </p:nvGrpSpPr>
        <p:grpSpPr>
          <a:xfrm>
            <a:off x="1873380" y="1434403"/>
            <a:ext cx="2785537" cy="2246349"/>
            <a:chOff x="356487" y="2209800"/>
            <a:chExt cx="2785537" cy="2246349"/>
          </a:xfrm>
        </p:grpSpPr>
        <p:pic>
          <p:nvPicPr>
            <p:cNvPr id="22" name="Picture 21"/>
            <p:cNvPicPr>
              <a:picLocks noChangeAspect="1"/>
            </p:cNvPicPr>
            <p:nvPr/>
          </p:nvPicPr>
          <p:blipFill>
            <a:blip r:embed="rId2" cstate="print"/>
            <a:srcRect l="3434" t="26433" r="22225" b="7777"/>
            <a:stretch>
              <a:fillRect/>
            </a:stretch>
          </p:blipFill>
          <p:spPr>
            <a:xfrm>
              <a:off x="441157" y="2209800"/>
              <a:ext cx="2700867" cy="1784684"/>
            </a:xfrm>
            <a:prstGeom prst="rect">
              <a:avLst/>
            </a:prstGeom>
            <a:ln>
              <a:noFill/>
            </a:ln>
          </p:spPr>
        </p:pic>
        <p:sp>
          <p:nvSpPr>
            <p:cNvPr id="23" name="Rectangle 22"/>
            <p:cNvSpPr/>
            <p:nvPr/>
          </p:nvSpPr>
          <p:spPr>
            <a:xfrm>
              <a:off x="356487" y="3994484"/>
              <a:ext cx="1649929" cy="461665"/>
            </a:xfrm>
            <a:prstGeom prst="rect">
              <a:avLst/>
            </a:prstGeom>
          </p:spPr>
          <p:txBody>
            <a:bodyPr wrap="square">
              <a:spAutoFit/>
            </a:bodyPr>
            <a:lstStyle/>
            <a:p>
              <a:r>
                <a:rPr lang="en-US" sz="1200" b="1" i="1" dirty="0">
                  <a:solidFill>
                    <a:srgbClr val="00503E"/>
                  </a:solidFill>
                </a:rPr>
                <a:t>Source:</a:t>
              </a:r>
              <a:r>
                <a:rPr lang="en-US" sz="1200" b="1" i="1" dirty="0">
                  <a:solidFill>
                    <a:srgbClr val="244270"/>
                  </a:solidFill>
                </a:rPr>
                <a:t> </a:t>
              </a:r>
              <a:r>
                <a:rPr lang="en-US" sz="1200" b="1" dirty="0">
                  <a:solidFill>
                    <a:srgbClr val="244270"/>
                  </a:solidFill>
                </a:rPr>
                <a:t>John B. Cole</a:t>
              </a:r>
            </a:p>
          </p:txBody>
        </p:sp>
      </p:grpSp>
      <p:grpSp>
        <p:nvGrpSpPr>
          <p:cNvPr id="3" name="Group 2"/>
          <p:cNvGrpSpPr/>
          <p:nvPr/>
        </p:nvGrpSpPr>
        <p:grpSpPr>
          <a:xfrm>
            <a:off x="4731792" y="1368956"/>
            <a:ext cx="2440539" cy="2399569"/>
            <a:chOff x="6019800" y="3534466"/>
            <a:chExt cx="2440538" cy="2399568"/>
          </a:xfrm>
        </p:grpSpPr>
        <p:pic>
          <p:nvPicPr>
            <p:cNvPr id="25" name="Picture 24"/>
            <p:cNvPicPr>
              <a:picLocks noChangeAspect="1"/>
            </p:cNvPicPr>
            <p:nvPr/>
          </p:nvPicPr>
          <p:blipFill>
            <a:blip r:embed="rId3" cstate="print"/>
            <a:stretch>
              <a:fillRect/>
            </a:stretch>
          </p:blipFill>
          <p:spPr>
            <a:xfrm>
              <a:off x="6019800" y="3534466"/>
              <a:ext cx="2440538" cy="2122569"/>
            </a:xfrm>
            <a:prstGeom prst="rect">
              <a:avLst/>
            </a:prstGeom>
            <a:ln>
              <a:noFill/>
            </a:ln>
          </p:spPr>
        </p:pic>
        <p:sp>
          <p:nvSpPr>
            <p:cNvPr id="26" name="Rectangle 25"/>
            <p:cNvSpPr/>
            <p:nvPr/>
          </p:nvSpPr>
          <p:spPr>
            <a:xfrm>
              <a:off x="6019800" y="5657035"/>
              <a:ext cx="2440538" cy="276999"/>
            </a:xfrm>
            <a:prstGeom prst="rect">
              <a:avLst/>
            </a:prstGeom>
          </p:spPr>
          <p:txBody>
            <a:bodyPr wrap="square">
              <a:spAutoFit/>
            </a:bodyPr>
            <a:lstStyle/>
            <a:p>
              <a:pPr algn="ctr"/>
              <a:r>
                <a:rPr lang="en-US" sz="1200" b="1" i="1" dirty="0">
                  <a:solidFill>
                    <a:srgbClr val="00523C"/>
                  </a:solidFill>
                </a:rPr>
                <a:t>Source:</a:t>
              </a:r>
              <a:r>
                <a:rPr lang="en-US" sz="1200" b="1" dirty="0">
                  <a:solidFill>
                    <a:srgbClr val="00523C"/>
                  </a:solidFill>
                </a:rPr>
                <a:t> </a:t>
              </a:r>
              <a:r>
                <a:rPr lang="en-US" sz="1200" b="1" dirty="0">
                  <a:solidFill>
                    <a:srgbClr val="00523C"/>
                  </a:solidFill>
                  <a:hlinkClick r:id="rId4"/>
                </a:rPr>
                <a:t>http://c-lockinc.com/</a:t>
              </a:r>
              <a:endParaRPr lang="en-US" sz="1200" b="1" dirty="0">
                <a:solidFill>
                  <a:srgbClr val="00523C"/>
                </a:solidFill>
              </a:endParaRPr>
            </a:p>
          </p:txBody>
        </p:sp>
      </p:grpSp>
      <p:grpSp>
        <p:nvGrpSpPr>
          <p:cNvPr id="5" name="Group 4"/>
          <p:cNvGrpSpPr/>
          <p:nvPr/>
        </p:nvGrpSpPr>
        <p:grpSpPr>
          <a:xfrm>
            <a:off x="4396871" y="4188639"/>
            <a:ext cx="2795652" cy="2357059"/>
            <a:chOff x="5401730" y="1744646"/>
            <a:chExt cx="2795652" cy="2357059"/>
          </a:xfrm>
        </p:grpSpPr>
        <p:pic>
          <p:nvPicPr>
            <p:cNvPr id="31" name="Picture 30"/>
            <p:cNvPicPr>
              <a:picLocks noChangeAspect="1"/>
            </p:cNvPicPr>
            <p:nvPr/>
          </p:nvPicPr>
          <p:blipFill>
            <a:blip r:embed="rId5" cstate="print"/>
            <a:srcRect l="6084" r="4129"/>
            <a:stretch>
              <a:fillRect/>
            </a:stretch>
          </p:blipFill>
          <p:spPr>
            <a:xfrm>
              <a:off x="5486400" y="1744646"/>
              <a:ext cx="2651760" cy="2082144"/>
            </a:xfrm>
            <a:prstGeom prst="rect">
              <a:avLst/>
            </a:prstGeom>
            <a:ln>
              <a:noFill/>
            </a:ln>
          </p:spPr>
        </p:pic>
        <p:sp>
          <p:nvSpPr>
            <p:cNvPr id="32" name="Rectangle 31"/>
            <p:cNvSpPr/>
            <p:nvPr/>
          </p:nvSpPr>
          <p:spPr>
            <a:xfrm>
              <a:off x="5401730" y="3824706"/>
              <a:ext cx="2795652" cy="276999"/>
            </a:xfrm>
            <a:prstGeom prst="rect">
              <a:avLst/>
            </a:prstGeom>
          </p:spPr>
          <p:txBody>
            <a:bodyPr wrap="square">
              <a:spAutoFit/>
            </a:bodyPr>
            <a:lstStyle/>
            <a:p>
              <a:r>
                <a:rPr lang="en-US" sz="1200" b="1" i="1" dirty="0">
                  <a:solidFill>
                    <a:srgbClr val="00523C"/>
                  </a:solidFill>
                </a:rPr>
                <a:t>Source:</a:t>
              </a:r>
              <a:r>
                <a:rPr lang="en-US" sz="1200" b="1" dirty="0">
                  <a:solidFill>
                    <a:srgbClr val="00523C"/>
                  </a:solidFill>
                </a:rPr>
                <a:t> </a:t>
              </a:r>
              <a:r>
                <a:rPr lang="en-US" sz="1200" b="1" dirty="0">
                  <a:solidFill>
                    <a:srgbClr val="00523C"/>
                  </a:solidFill>
                  <a:hlinkClick r:id="rId6"/>
                </a:rPr>
                <a:t>http://goo.gl/wu8YtR</a:t>
              </a:r>
              <a:endParaRPr lang="en-US" sz="1200" b="1" dirty="0">
                <a:solidFill>
                  <a:srgbClr val="00523C"/>
                </a:solidFill>
              </a:endParaRPr>
            </a:p>
          </p:txBody>
        </p:sp>
      </p:grpSp>
      <p:grpSp>
        <p:nvGrpSpPr>
          <p:cNvPr id="37" name="Group 36"/>
          <p:cNvGrpSpPr/>
          <p:nvPr/>
        </p:nvGrpSpPr>
        <p:grpSpPr>
          <a:xfrm>
            <a:off x="1758463" y="3771919"/>
            <a:ext cx="2449480" cy="2958440"/>
            <a:chOff x="234462" y="3613423"/>
            <a:chExt cx="2449480" cy="2958439"/>
          </a:xfrm>
        </p:grpSpPr>
        <p:sp>
          <p:nvSpPr>
            <p:cNvPr id="29" name="Rectangle 28"/>
            <p:cNvSpPr/>
            <p:nvPr/>
          </p:nvSpPr>
          <p:spPr>
            <a:xfrm>
              <a:off x="234462" y="6110197"/>
              <a:ext cx="2449480" cy="461665"/>
            </a:xfrm>
            <a:prstGeom prst="rect">
              <a:avLst/>
            </a:prstGeom>
          </p:spPr>
          <p:txBody>
            <a:bodyPr wrap="square">
              <a:spAutoFit/>
            </a:bodyPr>
            <a:lstStyle/>
            <a:p>
              <a:r>
                <a:rPr lang="en-US" sz="1200" b="1" i="1" dirty="0">
                  <a:solidFill>
                    <a:srgbClr val="00523C"/>
                  </a:solidFill>
                </a:rPr>
                <a:t>Source:</a:t>
              </a:r>
              <a:r>
                <a:rPr lang="en-US" sz="1200" b="1" dirty="0">
                  <a:solidFill>
                    <a:srgbClr val="00523C"/>
                  </a:solidFill>
                </a:rPr>
                <a:t> </a:t>
              </a:r>
              <a:r>
                <a:rPr lang="en-US" sz="1200" b="1" dirty="0">
                  <a:solidFill>
                    <a:srgbClr val="00523C"/>
                  </a:solidFill>
                  <a:hlinkClick r:id="rId7"/>
                </a:rPr>
                <a:t>http://www.afimilk.com/</a:t>
              </a:r>
              <a:endParaRPr lang="en-US" sz="1200" b="1" dirty="0">
                <a:solidFill>
                  <a:srgbClr val="00523C"/>
                </a:solidFill>
              </a:endParaRPr>
            </a:p>
          </p:txBody>
        </p:sp>
        <p:pic>
          <p:nvPicPr>
            <p:cNvPr id="30" name="Picture 29"/>
            <p:cNvPicPr>
              <a:picLocks noChangeAspect="1"/>
            </p:cNvPicPr>
            <p:nvPr/>
          </p:nvPicPr>
          <p:blipFill>
            <a:blip r:embed="rId8" cstate="print"/>
            <a:srcRect l="13737" t="6061" r="17348" b="11643"/>
            <a:stretch>
              <a:fillRect/>
            </a:stretch>
          </p:blipFill>
          <p:spPr>
            <a:xfrm>
              <a:off x="1259985" y="4959893"/>
              <a:ext cx="1325880" cy="1179576"/>
            </a:xfrm>
            <a:prstGeom prst="rect">
              <a:avLst/>
            </a:prstGeom>
            <a:ln>
              <a:noFill/>
            </a:ln>
          </p:spPr>
        </p:pic>
        <p:pic>
          <p:nvPicPr>
            <p:cNvPr id="28" name="Picture 27"/>
            <p:cNvPicPr>
              <a:picLocks noChangeAspect="1"/>
            </p:cNvPicPr>
            <p:nvPr/>
          </p:nvPicPr>
          <p:blipFill>
            <a:blip r:embed="rId9" cstate="print"/>
            <a:srcRect l="20301" r="22055"/>
            <a:stretch>
              <a:fillRect/>
            </a:stretch>
          </p:blipFill>
          <p:spPr>
            <a:xfrm>
              <a:off x="417997" y="3613423"/>
              <a:ext cx="1143000" cy="1576370"/>
            </a:xfrm>
            <a:prstGeom prst="rect">
              <a:avLst/>
            </a:prstGeom>
            <a:ln>
              <a:noFill/>
            </a:ln>
          </p:spPr>
        </p:pic>
      </p:grpSp>
    </p:spTree>
    <p:extLst>
      <p:ext uri="{BB962C8B-B14F-4D97-AF65-F5344CB8AC3E}">
        <p14:creationId xmlns:p14="http://schemas.microsoft.com/office/powerpoint/2010/main" val="208992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the outside of the cow?</a:t>
            </a:r>
          </a:p>
        </p:txBody>
      </p:sp>
      <p:pic>
        <p:nvPicPr>
          <p:cNvPr id="9" name="Picture 8" descr="Amish_dairy_farm_3.jpg"/>
          <p:cNvPicPr>
            <a:picLocks noChangeAspect="1"/>
          </p:cNvPicPr>
          <p:nvPr/>
        </p:nvPicPr>
        <p:blipFill>
          <a:blip r:embed="rId3" cstate="print">
            <a:lum bright="-15000"/>
            <a:extLst>
              <a:ext uri="{28A0092B-C50C-407E-A947-70E740481C1C}">
                <a14:useLocalDpi xmlns:a14="http://schemas.microsoft.com/office/drawing/2010/main" val="0"/>
              </a:ext>
            </a:extLst>
          </a:blip>
          <a:srcRect t="1499" b="9702"/>
          <a:stretch>
            <a:fillRect/>
          </a:stretch>
        </p:blipFill>
        <p:spPr>
          <a:xfrm>
            <a:off x="1524000" y="1432289"/>
            <a:ext cx="9162288" cy="4912241"/>
          </a:xfrm>
          <a:prstGeom prst="rect">
            <a:avLst/>
          </a:prstGeom>
          <a:noFill/>
          <a:ln>
            <a:noFill/>
          </a:ln>
        </p:spPr>
      </p:pic>
      <p:sp>
        <p:nvSpPr>
          <p:cNvPr id="10" name="Rectangle 9"/>
          <p:cNvSpPr/>
          <p:nvPr/>
        </p:nvSpPr>
        <p:spPr>
          <a:xfrm>
            <a:off x="1524000" y="6357675"/>
            <a:ext cx="7024753" cy="276999"/>
          </a:xfrm>
          <a:prstGeom prst="rect">
            <a:avLst/>
          </a:prstGeom>
        </p:spPr>
        <p:txBody>
          <a:bodyPr wrap="square">
            <a:spAutoFit/>
          </a:bodyPr>
          <a:lstStyle/>
          <a:p>
            <a:r>
              <a:rPr lang="en-US" sz="1200" b="1" i="1" dirty="0">
                <a:solidFill>
                  <a:srgbClr val="00563F"/>
                </a:solidFill>
              </a:rPr>
              <a:t>Source: </a:t>
            </a:r>
            <a:r>
              <a:rPr lang="en-US" sz="1200" b="1" dirty="0">
                <a:solidFill>
                  <a:srgbClr val="244270"/>
                </a:solidFill>
                <a:hlinkClick r:id="rId4"/>
              </a:rPr>
              <a:t>http://commons.wikimedia.org/wiki/File:Amish_dairy_farm_3.jpg</a:t>
            </a:r>
            <a:endParaRPr lang="en-US" sz="1200" b="1" dirty="0">
              <a:solidFill>
                <a:srgbClr val="244270"/>
              </a:solidFill>
            </a:endParaRPr>
          </a:p>
        </p:txBody>
      </p:sp>
      <p:sp>
        <p:nvSpPr>
          <p:cNvPr id="11" name="TextBox 10"/>
          <p:cNvSpPr txBox="1"/>
          <p:nvPr/>
        </p:nvSpPr>
        <p:spPr>
          <a:xfrm>
            <a:off x="1751708" y="3576603"/>
            <a:ext cx="3886200" cy="923330"/>
          </a:xfrm>
          <a:prstGeom prst="rect">
            <a:avLst/>
          </a:prstGeom>
          <a:noFill/>
        </p:spPr>
        <p:txBody>
          <a:bodyPr wrap="square" rtlCol="0">
            <a:spAutoFit/>
          </a:bodyPr>
          <a:lstStyle/>
          <a:p>
            <a:r>
              <a:rPr lang="en-US" b="1" dirty="0">
                <a:solidFill>
                  <a:srgbClr val="FFFF00"/>
                </a:solidFill>
              </a:rPr>
              <a:t>Parlor:</a:t>
            </a:r>
            <a:r>
              <a:rPr lang="en-US" b="1" dirty="0"/>
              <a:t> </a:t>
            </a:r>
            <a:r>
              <a:rPr lang="en-US" b="1" dirty="0">
                <a:solidFill>
                  <a:schemeClr val="bg1"/>
                </a:solidFill>
              </a:rPr>
              <a:t>yield, composition, milking speed, conductivity, progesterone, temperature</a:t>
            </a:r>
          </a:p>
        </p:txBody>
      </p:sp>
      <p:sp>
        <p:nvSpPr>
          <p:cNvPr id="12" name="TextBox 11"/>
          <p:cNvSpPr txBox="1"/>
          <p:nvPr/>
        </p:nvSpPr>
        <p:spPr>
          <a:xfrm>
            <a:off x="2101235" y="5244138"/>
            <a:ext cx="3886200" cy="646331"/>
          </a:xfrm>
          <a:prstGeom prst="rect">
            <a:avLst/>
          </a:prstGeom>
          <a:noFill/>
        </p:spPr>
        <p:txBody>
          <a:bodyPr wrap="square" rtlCol="0">
            <a:spAutoFit/>
          </a:bodyPr>
          <a:lstStyle/>
          <a:p>
            <a:r>
              <a:rPr lang="en-US" b="1" dirty="0">
                <a:solidFill>
                  <a:srgbClr val="FFFF00"/>
                </a:solidFill>
              </a:rPr>
              <a:t>Pasture:</a:t>
            </a:r>
            <a:r>
              <a:rPr lang="en-US" b="1" dirty="0"/>
              <a:t> </a:t>
            </a:r>
            <a:r>
              <a:rPr lang="en-US" b="1" dirty="0">
                <a:solidFill>
                  <a:srgbClr val="FFFFFF"/>
                </a:solidFill>
              </a:rPr>
              <a:t>soil type/composition, nutrient composition</a:t>
            </a:r>
          </a:p>
        </p:txBody>
      </p:sp>
      <p:sp>
        <p:nvSpPr>
          <p:cNvPr id="13" name="TextBox 12"/>
          <p:cNvSpPr txBox="1"/>
          <p:nvPr/>
        </p:nvSpPr>
        <p:spPr>
          <a:xfrm>
            <a:off x="6752442" y="3576603"/>
            <a:ext cx="3886200" cy="646331"/>
          </a:xfrm>
          <a:prstGeom prst="rect">
            <a:avLst/>
          </a:prstGeom>
          <a:noFill/>
        </p:spPr>
        <p:txBody>
          <a:bodyPr wrap="square" rtlCol="0">
            <a:spAutoFit/>
          </a:bodyPr>
          <a:lstStyle/>
          <a:p>
            <a:pPr algn="r"/>
            <a:r>
              <a:rPr lang="en-US" b="1" dirty="0">
                <a:solidFill>
                  <a:srgbClr val="FFFF00"/>
                </a:solidFill>
              </a:rPr>
              <a:t>Silo/bunker:</a:t>
            </a:r>
            <a:r>
              <a:rPr lang="en-US" b="1" dirty="0"/>
              <a:t> </a:t>
            </a:r>
            <a:r>
              <a:rPr lang="en-US" b="1" dirty="0">
                <a:solidFill>
                  <a:srgbClr val="FFFFFF"/>
                </a:solidFill>
              </a:rPr>
              <a:t>ration composition, nutrient profiles</a:t>
            </a:r>
          </a:p>
        </p:txBody>
      </p:sp>
      <p:sp>
        <p:nvSpPr>
          <p:cNvPr id="15" name="TextBox 14"/>
          <p:cNvSpPr txBox="1"/>
          <p:nvPr/>
        </p:nvSpPr>
        <p:spPr>
          <a:xfrm>
            <a:off x="6452616" y="1867749"/>
            <a:ext cx="3886200" cy="923330"/>
          </a:xfrm>
          <a:prstGeom prst="rect">
            <a:avLst/>
          </a:prstGeom>
          <a:noFill/>
        </p:spPr>
        <p:txBody>
          <a:bodyPr wrap="square" rtlCol="0">
            <a:spAutoFit/>
          </a:bodyPr>
          <a:lstStyle/>
          <a:p>
            <a:pPr algn="r"/>
            <a:r>
              <a:rPr lang="en-US" b="1" dirty="0">
                <a:solidFill>
                  <a:srgbClr val="FFFF00"/>
                </a:solidFill>
              </a:rPr>
              <a:t>Herdsmen/consultants: </a:t>
            </a:r>
            <a:r>
              <a:rPr lang="en-US" b="1" dirty="0"/>
              <a:t>Health events, foot/claw health, veterinary treatments</a:t>
            </a:r>
          </a:p>
        </p:txBody>
      </p:sp>
      <p:sp>
        <p:nvSpPr>
          <p:cNvPr id="16" name="TextBox 15"/>
          <p:cNvSpPr txBox="1"/>
          <p:nvPr/>
        </p:nvSpPr>
        <p:spPr>
          <a:xfrm>
            <a:off x="2045208" y="1900568"/>
            <a:ext cx="3886200" cy="646331"/>
          </a:xfrm>
          <a:prstGeom prst="rect">
            <a:avLst/>
          </a:prstGeom>
          <a:noFill/>
        </p:spPr>
        <p:txBody>
          <a:bodyPr wrap="square" rtlCol="0">
            <a:spAutoFit/>
          </a:bodyPr>
          <a:lstStyle/>
          <a:p>
            <a:r>
              <a:rPr lang="en-US" b="1" dirty="0">
                <a:solidFill>
                  <a:srgbClr val="FFFF00"/>
                </a:solidFill>
              </a:rPr>
              <a:t>Barn: </a:t>
            </a:r>
            <a:r>
              <a:rPr lang="en-US" b="1" dirty="0"/>
              <a:t>Flooring type, bedding materials, density, weather data</a:t>
            </a:r>
          </a:p>
        </p:txBody>
      </p:sp>
      <p:sp>
        <p:nvSpPr>
          <p:cNvPr id="17" name="TextBox 16"/>
          <p:cNvSpPr txBox="1"/>
          <p:nvPr/>
        </p:nvSpPr>
        <p:spPr>
          <a:xfrm>
            <a:off x="5987435" y="5244138"/>
            <a:ext cx="4509499" cy="646331"/>
          </a:xfrm>
          <a:prstGeom prst="rect">
            <a:avLst/>
          </a:prstGeom>
          <a:noFill/>
        </p:spPr>
        <p:txBody>
          <a:bodyPr wrap="square" rtlCol="0">
            <a:spAutoFit/>
          </a:bodyPr>
          <a:lstStyle/>
          <a:p>
            <a:pPr algn="r"/>
            <a:r>
              <a:rPr lang="en-US" b="1" dirty="0">
                <a:solidFill>
                  <a:srgbClr val="FFFF00"/>
                </a:solidFill>
              </a:rPr>
              <a:t>Laboratory/milk plant:</a:t>
            </a:r>
            <a:r>
              <a:rPr lang="en-US" b="1" dirty="0"/>
              <a:t> </a:t>
            </a:r>
            <a:r>
              <a:rPr lang="en-US" b="1" dirty="0">
                <a:solidFill>
                  <a:srgbClr val="FFFFFF"/>
                </a:solidFill>
              </a:rPr>
              <a:t>detailed milk composition, mid-infrared spectral data</a:t>
            </a:r>
          </a:p>
        </p:txBody>
      </p:sp>
    </p:spTree>
    <p:extLst>
      <p:ext uri="{BB962C8B-B14F-4D97-AF65-F5344CB8AC3E}">
        <p14:creationId xmlns:p14="http://schemas.microsoft.com/office/powerpoint/2010/main" val="149171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2BCC-03D4-564D-8C9D-65C3C48EE93B}"/>
              </a:ext>
            </a:extLst>
          </p:cNvPr>
          <p:cNvSpPr>
            <a:spLocks noGrp="1"/>
          </p:cNvSpPr>
          <p:nvPr>
            <p:ph type="title"/>
          </p:nvPr>
        </p:nvSpPr>
        <p:spPr/>
        <p:txBody>
          <a:bodyPr>
            <a:normAutofit/>
          </a:bodyPr>
          <a:lstStyle/>
          <a:p>
            <a:r>
              <a:rPr lang="en-US" dirty="0"/>
              <a:t>Next-generation phenotyping?</a:t>
            </a:r>
          </a:p>
        </p:txBody>
      </p:sp>
      <p:sp>
        <p:nvSpPr>
          <p:cNvPr id="3" name="Content Placeholder 2">
            <a:extLst>
              <a:ext uri="{FF2B5EF4-FFF2-40B4-BE49-F238E27FC236}">
                <a16:creationId xmlns:a16="http://schemas.microsoft.com/office/drawing/2014/main" id="{877A0A3F-3024-1D41-8597-A92C4D11C80E}"/>
              </a:ext>
            </a:extLst>
          </p:cNvPr>
          <p:cNvSpPr>
            <a:spLocks noGrp="1"/>
          </p:cNvSpPr>
          <p:nvPr>
            <p:ph sz="half" idx="4294967295"/>
          </p:nvPr>
        </p:nvSpPr>
        <p:spPr>
          <a:xfrm>
            <a:off x="930698" y="1545940"/>
            <a:ext cx="5364163" cy="5119687"/>
          </a:xfrm>
        </p:spPr>
        <p:txBody>
          <a:bodyPr/>
          <a:lstStyle/>
          <a:p>
            <a:pPr marL="0" indent="0">
              <a:buNone/>
            </a:pPr>
            <a:r>
              <a:rPr lang="en-US" dirty="0"/>
              <a:t>How I imagine it…</a:t>
            </a:r>
          </a:p>
        </p:txBody>
      </p:sp>
      <p:sp>
        <p:nvSpPr>
          <p:cNvPr id="8" name="Content Placeholder 7">
            <a:extLst>
              <a:ext uri="{FF2B5EF4-FFF2-40B4-BE49-F238E27FC236}">
                <a16:creationId xmlns:a16="http://schemas.microsoft.com/office/drawing/2014/main" id="{69309E6F-C929-1349-84BF-ABFC6D10D145}"/>
              </a:ext>
            </a:extLst>
          </p:cNvPr>
          <p:cNvSpPr>
            <a:spLocks noGrp="1"/>
          </p:cNvSpPr>
          <p:nvPr>
            <p:ph sz="half" idx="4294967295"/>
          </p:nvPr>
        </p:nvSpPr>
        <p:spPr>
          <a:xfrm>
            <a:off x="7284014" y="1533866"/>
            <a:ext cx="4115506" cy="5119687"/>
          </a:xfrm>
        </p:spPr>
        <p:txBody>
          <a:bodyPr/>
          <a:lstStyle/>
          <a:p>
            <a:pPr marL="0" indent="0">
              <a:buNone/>
            </a:pPr>
            <a:r>
              <a:rPr lang="en-US" dirty="0"/>
              <a:t>How it may turn out…</a:t>
            </a:r>
          </a:p>
        </p:txBody>
      </p:sp>
      <p:grpSp>
        <p:nvGrpSpPr>
          <p:cNvPr id="14" name="Group 13">
            <a:extLst>
              <a:ext uri="{FF2B5EF4-FFF2-40B4-BE49-F238E27FC236}">
                <a16:creationId xmlns:a16="http://schemas.microsoft.com/office/drawing/2014/main" id="{E659B672-D233-2647-86C9-8F92D7A36DFD}"/>
              </a:ext>
            </a:extLst>
          </p:cNvPr>
          <p:cNvGrpSpPr/>
          <p:nvPr/>
        </p:nvGrpSpPr>
        <p:grpSpPr>
          <a:xfrm>
            <a:off x="930698" y="1975962"/>
            <a:ext cx="4231139" cy="4839356"/>
            <a:chOff x="278184" y="1326523"/>
            <a:chExt cx="3173354" cy="3629517"/>
          </a:xfrm>
        </p:grpSpPr>
        <p:pic>
          <p:nvPicPr>
            <p:cNvPr id="10" name="Picture 9">
              <a:extLst>
                <a:ext uri="{FF2B5EF4-FFF2-40B4-BE49-F238E27FC236}">
                  <a16:creationId xmlns:a16="http://schemas.microsoft.com/office/drawing/2014/main" id="{1764AC01-4964-3E4D-8AC1-BB59A228ECE7}"/>
                </a:ext>
              </a:extLst>
            </p:cNvPr>
            <p:cNvPicPr>
              <a:picLocks noChangeAspect="1"/>
            </p:cNvPicPr>
            <p:nvPr/>
          </p:nvPicPr>
          <p:blipFill rotWithShape="1">
            <a:blip r:embed="rId2">
              <a:extLst>
                <a:ext uri="{28A0092B-C50C-407E-A947-70E740481C1C}">
                  <a14:useLocalDpi xmlns:a14="http://schemas.microsoft.com/office/drawing/2010/main" val="0"/>
                </a:ext>
              </a:extLst>
            </a:blip>
            <a:srcRect l="27309" t="24289" r="44366" b="26134"/>
            <a:stretch/>
          </p:blipFill>
          <p:spPr>
            <a:xfrm>
              <a:off x="365760" y="1326523"/>
              <a:ext cx="3085778" cy="3375601"/>
            </a:xfrm>
            <a:prstGeom prst="rect">
              <a:avLst/>
            </a:prstGeom>
          </p:spPr>
        </p:pic>
        <p:sp>
          <p:nvSpPr>
            <p:cNvPr id="11" name="TextBox 10">
              <a:extLst>
                <a:ext uri="{FF2B5EF4-FFF2-40B4-BE49-F238E27FC236}">
                  <a16:creationId xmlns:a16="http://schemas.microsoft.com/office/drawing/2014/main" id="{E787471D-F7D4-5C41-9769-E9C209CDAB19}"/>
                </a:ext>
              </a:extLst>
            </p:cNvPr>
            <p:cNvSpPr txBox="1"/>
            <p:nvPr/>
          </p:nvSpPr>
          <p:spPr>
            <a:xfrm>
              <a:off x="278184" y="4702124"/>
              <a:ext cx="3085778" cy="253916"/>
            </a:xfrm>
            <a:prstGeom prst="rect">
              <a:avLst/>
            </a:prstGeom>
            <a:noFill/>
          </p:spPr>
          <p:txBody>
            <a:bodyPr wrap="square" rtlCol="0">
              <a:spAutoFit/>
            </a:bodyPr>
            <a:lstStyle/>
            <a:p>
              <a:r>
                <a:rPr lang="en-US" sz="1600" b="1" dirty="0"/>
                <a:t>Source:</a:t>
              </a:r>
              <a:r>
                <a:rPr lang="en-US" sz="1600" dirty="0"/>
                <a:t> Aimee Schulz (@</a:t>
              </a:r>
              <a:r>
                <a:rPr lang="en-US" sz="1600" dirty="0" err="1"/>
                <a:t>aimeejschulz</a:t>
              </a:r>
              <a:r>
                <a:rPr lang="en-US" sz="1600" dirty="0"/>
                <a:t>)</a:t>
              </a:r>
            </a:p>
          </p:txBody>
        </p:sp>
      </p:grpSp>
      <p:grpSp>
        <p:nvGrpSpPr>
          <p:cNvPr id="12" name="Group 11">
            <a:extLst>
              <a:ext uri="{FF2B5EF4-FFF2-40B4-BE49-F238E27FC236}">
                <a16:creationId xmlns:a16="http://schemas.microsoft.com/office/drawing/2014/main" id="{D3772F6F-DA72-1F4E-BDEE-C217D1F51204}"/>
              </a:ext>
            </a:extLst>
          </p:cNvPr>
          <p:cNvGrpSpPr/>
          <p:nvPr/>
        </p:nvGrpSpPr>
        <p:grpSpPr>
          <a:xfrm>
            <a:off x="7270798" y="1975962"/>
            <a:ext cx="4128724" cy="4839356"/>
            <a:chOff x="4652921" y="1326523"/>
            <a:chExt cx="3096543" cy="3629517"/>
          </a:xfrm>
        </p:grpSpPr>
        <p:pic>
          <p:nvPicPr>
            <p:cNvPr id="1026" name="Picture 2" descr="https://ichef.bbci.co.uk/images/ic/480xn/p029yw7y.jpg">
              <a:extLst>
                <a:ext uri="{FF2B5EF4-FFF2-40B4-BE49-F238E27FC236}">
                  <a16:creationId xmlns:a16="http://schemas.microsoft.com/office/drawing/2014/main" id="{3A614848-8811-0A43-B70C-3F5C430B9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1" b="10183"/>
            <a:stretch/>
          </p:blipFill>
          <p:spPr bwMode="auto">
            <a:xfrm>
              <a:off x="4754880" y="1326523"/>
              <a:ext cx="2544651" cy="33756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86BEC9C-B2E2-574C-82D8-BB6C96DB07F3}"/>
                </a:ext>
              </a:extLst>
            </p:cNvPr>
            <p:cNvSpPr txBox="1"/>
            <p:nvPr/>
          </p:nvSpPr>
          <p:spPr>
            <a:xfrm>
              <a:off x="4652921" y="4702124"/>
              <a:ext cx="3096543" cy="253916"/>
            </a:xfrm>
            <a:prstGeom prst="rect">
              <a:avLst/>
            </a:prstGeom>
            <a:noFill/>
          </p:spPr>
          <p:txBody>
            <a:bodyPr wrap="square" rtlCol="0">
              <a:spAutoFit/>
            </a:bodyPr>
            <a:lstStyle/>
            <a:p>
              <a:r>
                <a:rPr lang="en-US" sz="1600" b="1" dirty="0"/>
                <a:t>Source:</a:t>
              </a:r>
              <a:r>
                <a:rPr lang="en-US" sz="1600" dirty="0"/>
                <a:t> </a:t>
              </a:r>
              <a:r>
                <a:rPr lang="en-US" sz="1600" dirty="0" err="1"/>
                <a:t>Skaro</a:t>
              </a:r>
              <a:r>
                <a:rPr lang="en-US" sz="1600" dirty="0"/>
                <a:t> Ministry of Science/BBC One</a:t>
              </a:r>
            </a:p>
          </p:txBody>
        </p:sp>
      </p:grpSp>
    </p:spTree>
    <p:extLst>
      <p:ext uri="{BB962C8B-B14F-4D97-AF65-F5344CB8AC3E}">
        <p14:creationId xmlns:p14="http://schemas.microsoft.com/office/powerpoint/2010/main" val="153770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8945-CA90-4646-84CE-57EBE4FF1492}"/>
              </a:ext>
            </a:extLst>
          </p:cNvPr>
          <p:cNvSpPr>
            <a:spLocks noGrp="1"/>
          </p:cNvSpPr>
          <p:nvPr>
            <p:ph type="title"/>
          </p:nvPr>
        </p:nvSpPr>
        <p:spPr/>
        <p:txBody>
          <a:bodyPr/>
          <a:lstStyle/>
          <a:p>
            <a:r>
              <a:rPr lang="en-US" dirty="0"/>
              <a:t>Take-home messages – 1</a:t>
            </a:r>
          </a:p>
        </p:txBody>
      </p:sp>
      <p:sp>
        <p:nvSpPr>
          <p:cNvPr id="3" name="Content Placeholder 2">
            <a:extLst>
              <a:ext uri="{FF2B5EF4-FFF2-40B4-BE49-F238E27FC236}">
                <a16:creationId xmlns:a16="http://schemas.microsoft.com/office/drawing/2014/main" id="{A3605DF9-08BE-7145-845A-A3E0E505AD13}"/>
              </a:ext>
            </a:extLst>
          </p:cNvPr>
          <p:cNvSpPr>
            <a:spLocks noGrp="1"/>
          </p:cNvSpPr>
          <p:nvPr>
            <p:ph idx="1"/>
          </p:nvPr>
        </p:nvSpPr>
        <p:spPr/>
        <p:txBody>
          <a:bodyPr/>
          <a:lstStyle/>
          <a:p>
            <a:r>
              <a:rPr lang="en-US" dirty="0"/>
              <a:t>Genetic selection has been a very successful tool for the long-term improvement of livestock populations.</a:t>
            </a:r>
          </a:p>
          <a:p>
            <a:r>
              <a:rPr lang="en-US" dirty="0"/>
              <a:t>Full expression of genetic potential requires that animals be placed in environments that can support such performance.</a:t>
            </a:r>
          </a:p>
          <a:p>
            <a:r>
              <a:rPr lang="en-US" dirty="0"/>
              <a:t>Updates to NM$ require the estimation of many different parameters, and it can be difficult to achieve consensus from ARS, CDCB, industry, and university experts on what should be added or removed from the index at each review.</a:t>
            </a:r>
          </a:p>
          <a:p>
            <a:endParaRPr lang="en-US" dirty="0"/>
          </a:p>
          <a:p>
            <a:endParaRPr lang="en-US" dirty="0"/>
          </a:p>
        </p:txBody>
      </p:sp>
    </p:spTree>
    <p:extLst>
      <p:ext uri="{BB962C8B-B14F-4D97-AF65-F5344CB8AC3E}">
        <p14:creationId xmlns:p14="http://schemas.microsoft.com/office/powerpoint/2010/main" val="2104085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609-EB4F-8247-8589-3F7B2DD4ECD3}"/>
              </a:ext>
            </a:extLst>
          </p:cNvPr>
          <p:cNvSpPr>
            <a:spLocks noGrp="1"/>
          </p:cNvSpPr>
          <p:nvPr>
            <p:ph type="title"/>
          </p:nvPr>
        </p:nvSpPr>
        <p:spPr>
          <a:xfrm>
            <a:off x="838200" y="2103437"/>
            <a:ext cx="10515600" cy="1325563"/>
          </a:xfrm>
        </p:spPr>
        <p:txBody>
          <a:bodyPr/>
          <a:lstStyle/>
          <a:p>
            <a:r>
              <a:rPr lang="en-US" dirty="0"/>
              <a:t>Some new results!</a:t>
            </a:r>
          </a:p>
        </p:txBody>
      </p:sp>
    </p:spTree>
    <p:extLst>
      <p:ext uri="{BB962C8B-B14F-4D97-AF65-F5344CB8AC3E}">
        <p14:creationId xmlns:p14="http://schemas.microsoft.com/office/powerpoint/2010/main" val="1858229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C68748-2CE0-A44E-B860-41D723420308}"/>
              </a:ext>
            </a:extLst>
          </p:cNvPr>
          <p:cNvSpPr>
            <a:spLocks noGrp="1"/>
          </p:cNvSpPr>
          <p:nvPr>
            <p:ph type="title"/>
          </p:nvPr>
        </p:nvSpPr>
        <p:spPr/>
        <p:txBody>
          <a:bodyPr/>
          <a:lstStyle/>
          <a:p>
            <a:r>
              <a:rPr lang="en-US" dirty="0"/>
              <a:t>Changes in genetic gain over time</a:t>
            </a:r>
          </a:p>
        </p:txBody>
      </p:sp>
      <p:pic>
        <p:nvPicPr>
          <p:cNvPr id="4104" name="Picture 8">
            <a:extLst>
              <a:ext uri="{FF2B5EF4-FFF2-40B4-BE49-F238E27FC236}">
                <a16:creationId xmlns:a16="http://schemas.microsoft.com/office/drawing/2014/main" id="{F0D9663F-64A7-7942-8452-37E5B5322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0939"/>
            <a:ext cx="7143609" cy="482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588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6F245-66AE-B743-9E16-2ACDFC8AB1EF}"/>
              </a:ext>
            </a:extLst>
          </p:cNvPr>
          <p:cNvSpPr>
            <a:spLocks noGrp="1"/>
          </p:cNvSpPr>
          <p:nvPr>
            <p:ph type="title"/>
          </p:nvPr>
        </p:nvSpPr>
        <p:spPr/>
        <p:txBody>
          <a:bodyPr/>
          <a:lstStyle/>
          <a:p>
            <a:r>
              <a:rPr lang="en-US" dirty="0"/>
              <a:t>Are high NM$ animals more “diverse”?</a:t>
            </a:r>
          </a:p>
        </p:txBody>
      </p:sp>
      <p:pic>
        <p:nvPicPr>
          <p:cNvPr id="6146" name="Picture 2">
            <a:extLst>
              <a:ext uri="{FF2B5EF4-FFF2-40B4-BE49-F238E27FC236}">
                <a16:creationId xmlns:a16="http://schemas.microsoft.com/office/drawing/2014/main" id="{F38F7048-6225-6B45-A6CD-E04DE707D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2203450"/>
            <a:ext cx="11099800" cy="245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48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0D60-5D0D-BE48-B668-0F070D0A4DF7}"/>
              </a:ext>
            </a:extLst>
          </p:cNvPr>
          <p:cNvSpPr>
            <a:spLocks noGrp="1"/>
          </p:cNvSpPr>
          <p:nvPr>
            <p:ph type="title"/>
          </p:nvPr>
        </p:nvSpPr>
        <p:spPr/>
        <p:txBody>
          <a:bodyPr/>
          <a:lstStyle/>
          <a:p>
            <a:r>
              <a:rPr lang="en-US" dirty="0"/>
              <a:t>Changes in reliability</a:t>
            </a:r>
          </a:p>
        </p:txBody>
      </p:sp>
      <p:pic>
        <p:nvPicPr>
          <p:cNvPr id="5122" name="Picture 2">
            <a:extLst>
              <a:ext uri="{FF2B5EF4-FFF2-40B4-BE49-F238E27FC236}">
                <a16:creationId xmlns:a16="http://schemas.microsoft.com/office/drawing/2014/main" id="{73C9FA85-727A-D746-AD9A-391D896FCB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3040" y="1690687"/>
            <a:ext cx="9402318" cy="480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922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Conclusions</a:t>
            </a:r>
          </a:p>
        </p:txBody>
      </p:sp>
      <p:sp>
        <p:nvSpPr>
          <p:cNvPr id="3" name="Content Placeholder 2"/>
          <p:cNvSpPr>
            <a:spLocks noGrp="1"/>
          </p:cNvSpPr>
          <p:nvPr>
            <p:ph idx="1"/>
          </p:nvPr>
        </p:nvSpPr>
        <p:spPr/>
        <p:txBody>
          <a:bodyPr/>
          <a:lstStyle/>
          <a:p>
            <a:pPr>
              <a:spcAft>
                <a:spcPts val="1000"/>
              </a:spcAft>
            </a:pPr>
            <a:r>
              <a:rPr lang="en-US" dirty="0"/>
              <a:t>Change used to be gradual, providing time for people to adapt at a comfortable pace.</a:t>
            </a:r>
          </a:p>
          <a:p>
            <a:pPr>
              <a:spcAft>
                <a:spcPts val="1000"/>
              </a:spcAft>
            </a:pPr>
            <a:r>
              <a:rPr lang="en-US" dirty="0"/>
              <a:t>Many sources of information exist now, many lacking validation, and their value is not always clear.</a:t>
            </a:r>
          </a:p>
          <a:p>
            <a:pPr>
              <a:spcAft>
                <a:spcPts val="1000"/>
              </a:spcAft>
            </a:pPr>
            <a:r>
              <a:rPr lang="en-US" dirty="0"/>
              <a:t>The rate of change is rapid and farmers need objective sources of transparent information more than ever before.</a:t>
            </a:r>
          </a:p>
          <a:p>
            <a:pPr>
              <a:spcAft>
                <a:spcPts val="1000"/>
              </a:spcAft>
            </a:pPr>
            <a:r>
              <a:rPr lang="en-US" dirty="0"/>
              <a:t>The best way for the industry to meet the needs of the dairy producers is to treat genetic evaluations as a shared good for the benefit of all.</a:t>
            </a:r>
          </a:p>
        </p:txBody>
      </p:sp>
    </p:spTree>
    <p:extLst>
      <p:ext uri="{BB962C8B-B14F-4D97-AF65-F5344CB8AC3E}">
        <p14:creationId xmlns:p14="http://schemas.microsoft.com/office/powerpoint/2010/main" val="1747854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http://i.telegraph.co.uk/multimedia/archive/02961/monty_python_spani_2961214k.jpg"/>
          <p:cNvPicPr>
            <a:picLocks noChangeAspect="1" noChangeArrowheads="1"/>
          </p:cNvPicPr>
          <p:nvPr/>
        </p:nvPicPr>
        <p:blipFill rotWithShape="1">
          <a:blip r:embed="rId2" cstate="print"/>
          <a:srcRect t="6679" b="3321"/>
          <a:stretch/>
        </p:blipFill>
        <p:spPr bwMode="auto">
          <a:xfrm>
            <a:off x="20" y="10"/>
            <a:ext cx="12191980" cy="6857990"/>
          </a:xfrm>
          <a:prstGeom prst="rect">
            <a:avLst/>
          </a:prstGeom>
          <a:noFill/>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Questions?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35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B971-1CB6-CF47-A181-7D2F256A51BF}"/>
              </a:ext>
            </a:extLst>
          </p:cNvPr>
          <p:cNvSpPr>
            <a:spLocks noGrp="1"/>
          </p:cNvSpPr>
          <p:nvPr>
            <p:ph type="title"/>
          </p:nvPr>
        </p:nvSpPr>
        <p:spPr/>
        <p:txBody>
          <a:bodyPr/>
          <a:lstStyle/>
          <a:p>
            <a:r>
              <a:rPr lang="en-US" dirty="0"/>
              <a:t>Take-home messages – 2</a:t>
            </a:r>
          </a:p>
        </p:txBody>
      </p:sp>
      <p:sp>
        <p:nvSpPr>
          <p:cNvPr id="3" name="Content Placeholder 2">
            <a:extLst>
              <a:ext uri="{FF2B5EF4-FFF2-40B4-BE49-F238E27FC236}">
                <a16:creationId xmlns:a16="http://schemas.microsoft.com/office/drawing/2014/main" id="{584CE166-5EA3-EC46-B9D9-3D9B4D854838}"/>
              </a:ext>
            </a:extLst>
          </p:cNvPr>
          <p:cNvSpPr>
            <a:spLocks noGrp="1"/>
          </p:cNvSpPr>
          <p:nvPr>
            <p:ph idx="1"/>
          </p:nvPr>
        </p:nvSpPr>
        <p:spPr/>
        <p:txBody>
          <a:bodyPr/>
          <a:lstStyle/>
          <a:p>
            <a:r>
              <a:rPr lang="en-US" dirty="0"/>
              <a:t>Much of the emphasis in the index has shifted over time from yield traits to fertility, health, and fitness traits, mirroring changes in production economics.</a:t>
            </a:r>
          </a:p>
          <a:p>
            <a:r>
              <a:rPr lang="en-US" dirty="0"/>
              <a:t>Phenotypes for many of these new traits are difficult or expensive to measure.</a:t>
            </a:r>
          </a:p>
          <a:p>
            <a:r>
              <a:rPr lang="en-US" dirty="0"/>
              <a:t>New sensor-based systems provide new ways of measuring animal performance and the farm environment.</a:t>
            </a:r>
          </a:p>
          <a:p>
            <a:endParaRPr lang="en-US" dirty="0"/>
          </a:p>
          <a:p>
            <a:endParaRPr lang="en-US" dirty="0"/>
          </a:p>
        </p:txBody>
      </p:sp>
    </p:spTree>
    <p:extLst>
      <p:ext uri="{BB962C8B-B14F-4D97-AF65-F5344CB8AC3E}">
        <p14:creationId xmlns:p14="http://schemas.microsoft.com/office/powerpoint/2010/main" val="352636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Introduction</a:t>
            </a:r>
          </a:p>
        </p:txBody>
      </p:sp>
      <p:sp>
        <p:nvSpPr>
          <p:cNvPr id="5" name="Content Placeholder 4"/>
          <p:cNvSpPr>
            <a:spLocks noGrp="1"/>
          </p:cNvSpPr>
          <p:nvPr>
            <p:ph idx="1"/>
          </p:nvPr>
        </p:nvSpPr>
        <p:spPr/>
        <p:txBody>
          <a:bodyPr/>
          <a:lstStyle/>
          <a:p>
            <a:pPr>
              <a:spcAft>
                <a:spcPts val="2400"/>
              </a:spcAft>
            </a:pPr>
            <a:r>
              <a:rPr lang="en-US" dirty="0"/>
              <a:t>Background on selection goals</a:t>
            </a:r>
          </a:p>
          <a:p>
            <a:pPr>
              <a:spcAft>
                <a:spcPts val="2400"/>
              </a:spcAft>
            </a:pPr>
            <a:r>
              <a:rPr lang="en-US" dirty="0"/>
              <a:t>Development of selection objectives</a:t>
            </a:r>
          </a:p>
          <a:p>
            <a:pPr>
              <a:spcAft>
                <a:spcPts val="2400"/>
              </a:spcAft>
            </a:pPr>
            <a:r>
              <a:rPr lang="en-US" dirty="0"/>
              <a:t>Opportunities and challenges</a:t>
            </a:r>
          </a:p>
          <a:p>
            <a:pPr>
              <a:spcAft>
                <a:spcPts val="2400"/>
              </a:spcAft>
            </a:pPr>
            <a:r>
              <a:rPr lang="en-US" dirty="0"/>
              <a:t>Some brand new results</a:t>
            </a:r>
          </a:p>
        </p:txBody>
      </p:sp>
    </p:spTree>
    <p:extLst>
      <p:ext uri="{BB962C8B-B14F-4D97-AF65-F5344CB8AC3E}">
        <p14:creationId xmlns:p14="http://schemas.microsoft.com/office/powerpoint/2010/main" val="1391071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609-EB4F-8247-8589-3F7B2DD4ECD3}"/>
              </a:ext>
            </a:extLst>
          </p:cNvPr>
          <p:cNvSpPr>
            <a:spLocks noGrp="1"/>
          </p:cNvSpPr>
          <p:nvPr>
            <p:ph type="title"/>
          </p:nvPr>
        </p:nvSpPr>
        <p:spPr>
          <a:xfrm>
            <a:off x="838200" y="2103437"/>
            <a:ext cx="10515600" cy="1325563"/>
          </a:xfrm>
        </p:spPr>
        <p:txBody>
          <a:bodyPr/>
          <a:lstStyle/>
          <a:p>
            <a:r>
              <a:rPr lang="en-US" dirty="0"/>
              <a:t>Background on selection goals</a:t>
            </a:r>
          </a:p>
        </p:txBody>
      </p:sp>
    </p:spTree>
    <p:extLst>
      <p:ext uri="{BB962C8B-B14F-4D97-AF65-F5344CB8AC3E}">
        <p14:creationId xmlns:p14="http://schemas.microsoft.com/office/powerpoint/2010/main" val="1088750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E1F7FB6-6773-9141-BDD5-AEC1E0E15B9F}"/>
              </a:ext>
            </a:extLst>
          </p:cNvPr>
          <p:cNvPicPr>
            <a:picLocks noChangeAspect="1"/>
          </p:cNvPicPr>
          <p:nvPr/>
        </p:nvPicPr>
        <p:blipFill rotWithShape="1">
          <a:blip r:embed="rId2">
            <a:extLst>
              <a:ext uri="{28A0092B-C50C-407E-A947-70E740481C1C}">
                <a14:useLocalDpi xmlns:a14="http://schemas.microsoft.com/office/drawing/2010/main" val="0"/>
              </a:ext>
            </a:extLst>
          </a:blip>
          <a:srcRect t="10747" r="37912" b="5736"/>
          <a:stretch/>
        </p:blipFill>
        <p:spPr>
          <a:xfrm>
            <a:off x="1909744" y="2468367"/>
            <a:ext cx="5194176" cy="4366787"/>
          </a:xfrm>
          <a:prstGeom prst="rect">
            <a:avLst/>
          </a:prstGeom>
        </p:spPr>
      </p:pic>
      <p:sp>
        <p:nvSpPr>
          <p:cNvPr id="52" name="Rectangle 51"/>
          <p:cNvSpPr/>
          <p:nvPr/>
        </p:nvSpPr>
        <p:spPr>
          <a:xfrm>
            <a:off x="6817461" y="4127673"/>
            <a:ext cx="3397062" cy="1185334"/>
          </a:xfrm>
          <a:prstGeom prst="rect">
            <a:avLst/>
          </a:prstGeom>
          <a:solidFill>
            <a:schemeClr val="bg1"/>
          </a:solidFill>
          <a:ln w="381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a:bodyPr>
          <a:lstStyle/>
          <a:p>
            <a:r>
              <a:rPr lang="en-US" dirty="0"/>
              <a:t>What is a selection index?</a:t>
            </a:r>
          </a:p>
        </p:txBody>
      </p:sp>
      <p:sp>
        <p:nvSpPr>
          <p:cNvPr id="5" name="Content Placeholder 4"/>
          <p:cNvSpPr>
            <a:spLocks noGrp="1"/>
          </p:cNvSpPr>
          <p:nvPr>
            <p:ph idx="1"/>
          </p:nvPr>
        </p:nvSpPr>
        <p:spPr>
          <a:xfrm>
            <a:off x="838200" y="1520825"/>
            <a:ext cx="10515600" cy="4351338"/>
          </a:xfrm>
        </p:spPr>
        <p:txBody>
          <a:bodyPr/>
          <a:lstStyle/>
          <a:p>
            <a:pPr marL="0" indent="0">
              <a:buNone/>
            </a:pPr>
            <a:r>
              <a:rPr lang="en-US" dirty="0"/>
              <a:t>A </a:t>
            </a:r>
            <a:r>
              <a:rPr lang="en-US" dirty="0">
                <a:solidFill>
                  <a:srgbClr val="BA0000"/>
                </a:solidFill>
              </a:rPr>
              <a:t>single number</a:t>
            </a:r>
            <a:r>
              <a:rPr lang="en-US" dirty="0">
                <a:solidFill>
                  <a:srgbClr val="C00000"/>
                </a:solidFill>
              </a:rPr>
              <a:t> </a:t>
            </a:r>
            <a:r>
              <a:rPr lang="en-US" dirty="0"/>
              <a:t>based on information about many traits used for making selection decisions</a:t>
            </a:r>
          </a:p>
        </p:txBody>
      </p:sp>
      <p:sp>
        <p:nvSpPr>
          <p:cNvPr id="15" name="Rectangle 14"/>
          <p:cNvSpPr/>
          <p:nvPr/>
        </p:nvSpPr>
        <p:spPr>
          <a:xfrm>
            <a:off x="2969172" y="4949356"/>
            <a:ext cx="1419053" cy="216256"/>
          </a:xfrm>
          <a:prstGeom prst="rect">
            <a:avLst/>
          </a:prstGeom>
          <a:noFill/>
          <a:ln w="34925">
            <a:solidFill>
              <a:srgbClr val="005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cxnSpLocks/>
            <a:stCxn id="15" idx="3"/>
          </p:cNvCxnSpPr>
          <p:nvPr/>
        </p:nvCxnSpPr>
        <p:spPr>
          <a:xfrm flipV="1">
            <a:off x="4388225" y="4463900"/>
            <a:ext cx="2777547" cy="593584"/>
          </a:xfrm>
          <a:prstGeom prst="line">
            <a:avLst/>
          </a:prstGeom>
          <a:ln w="34925">
            <a:solidFill>
              <a:srgbClr val="00523C"/>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948361" y="4939449"/>
            <a:ext cx="884486" cy="137160"/>
          </a:xfrm>
          <a:prstGeom prst="rect">
            <a:avLst/>
          </a:prstGeom>
          <a:noFill/>
          <a:ln w="34925">
            <a:solidFill>
              <a:srgbClr val="2442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cxnSpLocks/>
            <a:stCxn id="18" idx="0"/>
          </p:cNvCxnSpPr>
          <p:nvPr/>
        </p:nvCxnSpPr>
        <p:spPr>
          <a:xfrm flipV="1">
            <a:off x="2390604" y="3259837"/>
            <a:ext cx="4784772" cy="1679613"/>
          </a:xfrm>
          <a:prstGeom prst="line">
            <a:avLst/>
          </a:prstGeom>
          <a:ln w="34925">
            <a:solidFill>
              <a:srgbClr val="24427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5772" y="2723542"/>
            <a:ext cx="4426857" cy="3285643"/>
          </a:xfrm>
          <a:prstGeom prst="rect">
            <a:avLst/>
          </a:prstGeom>
          <a:noFill/>
          <a:ln w="25400">
            <a:noFill/>
          </a:ln>
        </p:spPr>
        <p:txBody>
          <a:bodyPr wrap="square" rtlCol="0">
            <a:spAutoFit/>
          </a:bodyPr>
          <a:lstStyle/>
          <a:p>
            <a:pPr>
              <a:lnSpc>
                <a:spcPts val="2200"/>
              </a:lnSpc>
            </a:pPr>
            <a:r>
              <a:rPr lang="en-US" sz="2400" b="1" dirty="0">
                <a:solidFill>
                  <a:srgbClr val="244270"/>
                </a:solidFill>
              </a:rPr>
              <a:t>ICC$ = Ideal commercial</a:t>
            </a:r>
          </a:p>
          <a:p>
            <a:pPr>
              <a:lnSpc>
                <a:spcPts val="2200"/>
              </a:lnSpc>
            </a:pPr>
            <a:r>
              <a:rPr lang="en-US" sz="2400" b="1" dirty="0">
                <a:solidFill>
                  <a:srgbClr val="244270"/>
                </a:solidFill>
              </a:rPr>
              <a:t>cow index</a:t>
            </a:r>
          </a:p>
          <a:p>
            <a:pPr>
              <a:lnSpc>
                <a:spcPts val="2700"/>
              </a:lnSpc>
            </a:pPr>
            <a:endParaRPr lang="en-US" sz="2400" b="1" dirty="0"/>
          </a:p>
          <a:p>
            <a:pPr>
              <a:lnSpc>
                <a:spcPts val="3000"/>
              </a:lnSpc>
            </a:pPr>
            <a:r>
              <a:rPr lang="en-US" sz="2400" b="1" dirty="0">
                <a:solidFill>
                  <a:srgbClr val="00523C"/>
                </a:solidFill>
              </a:rPr>
              <a:t>LNM$ = Lifetime net merit</a:t>
            </a:r>
          </a:p>
          <a:p>
            <a:pPr>
              <a:lnSpc>
                <a:spcPts val="3000"/>
              </a:lnSpc>
            </a:pPr>
            <a:r>
              <a:rPr lang="en-US" sz="2400" b="1" dirty="0">
                <a:solidFill>
                  <a:srgbClr val="00523C"/>
                </a:solidFill>
              </a:rPr>
              <a:t>FM$ = Fluid merit</a:t>
            </a:r>
          </a:p>
          <a:p>
            <a:pPr>
              <a:lnSpc>
                <a:spcPts val="3000"/>
              </a:lnSpc>
            </a:pPr>
            <a:r>
              <a:rPr lang="en-US" sz="2400" b="1" dirty="0">
                <a:solidFill>
                  <a:srgbClr val="00523C"/>
                </a:solidFill>
              </a:rPr>
              <a:t>CM$ = Cheese merit</a:t>
            </a:r>
          </a:p>
          <a:p>
            <a:pPr>
              <a:lnSpc>
                <a:spcPts val="3000"/>
              </a:lnSpc>
            </a:pPr>
            <a:endParaRPr lang="en-US" sz="2400" b="1" dirty="0">
              <a:solidFill>
                <a:srgbClr val="00523C"/>
              </a:solidFill>
            </a:endParaRPr>
          </a:p>
          <a:p>
            <a:pPr>
              <a:lnSpc>
                <a:spcPts val="3000"/>
              </a:lnSpc>
            </a:pPr>
            <a:r>
              <a:rPr lang="en-US" sz="2400" b="1" dirty="0">
                <a:solidFill>
                  <a:srgbClr val="BA0000"/>
                </a:solidFill>
              </a:rPr>
              <a:t>JPI = Breed-specific index</a:t>
            </a:r>
          </a:p>
          <a:p>
            <a:pPr>
              <a:lnSpc>
                <a:spcPts val="3000"/>
              </a:lnSpc>
            </a:pPr>
            <a:endParaRPr lang="en-US" sz="2400" b="1" dirty="0">
              <a:solidFill>
                <a:srgbClr val="00523C"/>
              </a:solidFill>
            </a:endParaRPr>
          </a:p>
        </p:txBody>
      </p:sp>
      <p:sp>
        <p:nvSpPr>
          <p:cNvPr id="24" name="Rectangle 23">
            <a:extLst>
              <a:ext uri="{FF2B5EF4-FFF2-40B4-BE49-F238E27FC236}">
                <a16:creationId xmlns:a16="http://schemas.microsoft.com/office/drawing/2014/main" id="{A90EF629-2637-5641-84A7-E3235EC78A44}"/>
              </a:ext>
            </a:extLst>
          </p:cNvPr>
          <p:cNvSpPr/>
          <p:nvPr/>
        </p:nvSpPr>
        <p:spPr>
          <a:xfrm>
            <a:off x="3389119" y="5882452"/>
            <a:ext cx="591210" cy="137160"/>
          </a:xfrm>
          <a:prstGeom prst="rect">
            <a:avLst/>
          </a:prstGeom>
          <a:noFill/>
          <a:ln w="34925">
            <a:solidFill>
              <a:srgbClr val="B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8141208-1BCD-3741-8B54-ED4D31AE4312}"/>
              </a:ext>
            </a:extLst>
          </p:cNvPr>
          <p:cNvCxnSpPr>
            <a:cxnSpLocks/>
          </p:cNvCxnSpPr>
          <p:nvPr/>
        </p:nvCxnSpPr>
        <p:spPr>
          <a:xfrm flipV="1">
            <a:off x="3999475" y="5535168"/>
            <a:ext cx="3104445" cy="415867"/>
          </a:xfrm>
          <a:prstGeom prst="line">
            <a:avLst/>
          </a:prstGeom>
          <a:ln w="34925">
            <a:solidFill>
              <a:srgbClr val="BA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064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Indices may include sub-indices</a:t>
            </a:r>
          </a:p>
        </p:txBody>
      </p:sp>
      <p:sp>
        <p:nvSpPr>
          <p:cNvPr id="21" name="Content Placeholder 20"/>
          <p:cNvSpPr>
            <a:spLocks noGrp="1"/>
          </p:cNvSpPr>
          <p:nvPr>
            <p:ph idx="1"/>
          </p:nvPr>
        </p:nvSpPr>
        <p:spPr/>
        <p:txBody>
          <a:bodyPr/>
          <a:lstStyle/>
          <a:p>
            <a:pPr marL="0" indent="0">
              <a:buNone/>
            </a:pPr>
            <a:r>
              <a:rPr lang="en-US" dirty="0"/>
              <a:t>Sub-indices summarize data so that breeders do not have to know details of every trait </a:t>
            </a:r>
            <a:r>
              <a:rPr lang="en-US" dirty="0">
                <a:solidFill>
                  <a:srgbClr val="00523C"/>
                </a:solidFill>
              </a:rPr>
              <a:t>(31 in NM$)</a:t>
            </a:r>
          </a:p>
        </p:txBody>
      </p:sp>
      <p:sp>
        <p:nvSpPr>
          <p:cNvPr id="6" name="TextBox 5"/>
          <p:cNvSpPr txBox="1"/>
          <p:nvPr/>
        </p:nvSpPr>
        <p:spPr>
          <a:xfrm>
            <a:off x="914400" y="2968753"/>
            <a:ext cx="9619488" cy="446276"/>
          </a:xfrm>
          <a:prstGeom prst="rect">
            <a:avLst/>
          </a:prstGeom>
          <a:noFill/>
          <a:ln w="25400">
            <a:noFill/>
          </a:ln>
        </p:spPr>
        <p:txBody>
          <a:bodyPr wrap="square" rtlCol="0">
            <a:spAutoFit/>
          </a:bodyPr>
          <a:lstStyle/>
          <a:p>
            <a:pPr algn="ctr"/>
            <a:r>
              <a:rPr lang="en-US" sz="2300" b="1" dirty="0">
                <a:solidFill>
                  <a:srgbClr val="244270"/>
                </a:solidFill>
              </a:rPr>
              <a:t>NM$ = Production $ + Longevity $ + Fertility $ + Type $ + Calving $</a:t>
            </a:r>
          </a:p>
        </p:txBody>
      </p:sp>
      <p:sp>
        <p:nvSpPr>
          <p:cNvPr id="7" name="TextBox 6"/>
          <p:cNvSpPr txBox="1"/>
          <p:nvPr/>
        </p:nvSpPr>
        <p:spPr>
          <a:xfrm>
            <a:off x="914400" y="3977989"/>
            <a:ext cx="1731264" cy="2096087"/>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b="1" dirty="0"/>
              <a:t>Milk</a:t>
            </a:r>
          </a:p>
          <a:p>
            <a:pPr marL="182880" indent="-182880">
              <a:lnSpc>
                <a:spcPts val="1800"/>
              </a:lnSpc>
              <a:spcAft>
                <a:spcPts val="1200"/>
              </a:spcAft>
              <a:buFont typeface="Symbol" pitchFamily="18" charset="2"/>
              <a:buChar char=""/>
            </a:pPr>
            <a:r>
              <a:rPr lang="en-US" b="1" dirty="0"/>
              <a:t>Fat yield</a:t>
            </a:r>
          </a:p>
          <a:p>
            <a:pPr marL="182880" indent="-182880">
              <a:lnSpc>
                <a:spcPts val="1800"/>
              </a:lnSpc>
              <a:spcAft>
                <a:spcPts val="1200"/>
              </a:spcAft>
              <a:buFont typeface="Symbol" pitchFamily="18" charset="2"/>
              <a:buChar char=""/>
            </a:pPr>
            <a:r>
              <a:rPr lang="en-US" b="1" dirty="0"/>
              <a:t>Fat %</a:t>
            </a:r>
          </a:p>
          <a:p>
            <a:pPr marL="182880" indent="-182880">
              <a:lnSpc>
                <a:spcPts val="1800"/>
              </a:lnSpc>
              <a:spcAft>
                <a:spcPts val="1200"/>
              </a:spcAft>
              <a:buFont typeface="Symbol" pitchFamily="18" charset="2"/>
              <a:buChar char=""/>
            </a:pPr>
            <a:r>
              <a:rPr lang="en-US" b="1" dirty="0"/>
              <a:t>Protein yield</a:t>
            </a:r>
          </a:p>
          <a:p>
            <a:pPr marL="182880" indent="-182880">
              <a:lnSpc>
                <a:spcPts val="1800"/>
              </a:lnSpc>
              <a:spcAft>
                <a:spcPts val="1200"/>
              </a:spcAft>
              <a:buFont typeface="Symbol" pitchFamily="18" charset="2"/>
              <a:buChar char=""/>
            </a:pPr>
            <a:r>
              <a:rPr lang="en-US" b="1" dirty="0"/>
              <a:t>Protein %</a:t>
            </a:r>
          </a:p>
        </p:txBody>
      </p:sp>
      <p:cxnSp>
        <p:nvCxnSpPr>
          <p:cNvPr id="31" name="Straight Arrow Connector 30"/>
          <p:cNvCxnSpPr>
            <a:cxnSpLocks/>
          </p:cNvCxnSpPr>
          <p:nvPr/>
        </p:nvCxnSpPr>
        <p:spPr>
          <a:xfrm>
            <a:off x="9548496" y="3373943"/>
            <a:ext cx="1168272" cy="604045"/>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65120" y="3977988"/>
            <a:ext cx="2106971" cy="1092607"/>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b="1" dirty="0"/>
              <a:t>Productive life</a:t>
            </a:r>
          </a:p>
          <a:p>
            <a:pPr marL="182880" indent="-182880">
              <a:lnSpc>
                <a:spcPts val="1800"/>
              </a:lnSpc>
              <a:spcAft>
                <a:spcPts val="1200"/>
              </a:spcAft>
              <a:buFont typeface="Symbol" pitchFamily="18" charset="2"/>
              <a:buChar char=""/>
            </a:pPr>
            <a:r>
              <a:rPr lang="en-US" b="1" dirty="0"/>
              <a:t>Cow livability</a:t>
            </a:r>
          </a:p>
          <a:p>
            <a:pPr marL="182880" indent="-182880">
              <a:lnSpc>
                <a:spcPts val="1800"/>
              </a:lnSpc>
              <a:spcAft>
                <a:spcPts val="1200"/>
              </a:spcAft>
              <a:buFont typeface="Symbol" pitchFamily="18" charset="2"/>
              <a:buChar char=""/>
            </a:pPr>
            <a:r>
              <a:rPr lang="en-US" b="1" dirty="0"/>
              <a:t>SCS</a:t>
            </a:r>
          </a:p>
        </p:txBody>
      </p:sp>
      <p:sp>
        <p:nvSpPr>
          <p:cNvPr id="17" name="TextBox 16"/>
          <p:cNvSpPr txBox="1"/>
          <p:nvPr/>
        </p:nvSpPr>
        <p:spPr>
          <a:xfrm>
            <a:off x="4861094" y="3977989"/>
            <a:ext cx="2514648" cy="1785104"/>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b="1" dirty="0"/>
              <a:t>Daughter pregnancy rate</a:t>
            </a:r>
          </a:p>
          <a:p>
            <a:pPr marL="182880" indent="-182880">
              <a:lnSpc>
                <a:spcPts val="1800"/>
              </a:lnSpc>
              <a:spcAft>
                <a:spcPts val="1200"/>
              </a:spcAft>
              <a:buFont typeface="Symbol" pitchFamily="18" charset="2"/>
              <a:buChar char=""/>
            </a:pPr>
            <a:r>
              <a:rPr lang="en-US" b="1" dirty="0"/>
              <a:t>Heifer conception rate</a:t>
            </a:r>
          </a:p>
          <a:p>
            <a:pPr marL="182880" indent="-182880">
              <a:lnSpc>
                <a:spcPts val="1800"/>
              </a:lnSpc>
              <a:spcAft>
                <a:spcPts val="1200"/>
              </a:spcAft>
              <a:buFont typeface="Symbol" pitchFamily="18" charset="2"/>
              <a:buChar char=""/>
            </a:pPr>
            <a:r>
              <a:rPr lang="en-US" b="1" dirty="0"/>
              <a:t>Cow conception rate</a:t>
            </a:r>
          </a:p>
        </p:txBody>
      </p:sp>
      <p:sp>
        <p:nvSpPr>
          <p:cNvPr id="18" name="TextBox 17"/>
          <p:cNvSpPr txBox="1"/>
          <p:nvPr/>
        </p:nvSpPr>
        <p:spPr>
          <a:xfrm>
            <a:off x="7589520" y="3977988"/>
            <a:ext cx="2042160" cy="1118255"/>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b="1" dirty="0"/>
              <a:t>Feet &amp; legs (4)</a:t>
            </a:r>
          </a:p>
          <a:p>
            <a:pPr marL="182880" indent="-182880">
              <a:lnSpc>
                <a:spcPts val="1800"/>
              </a:lnSpc>
              <a:spcAft>
                <a:spcPts val="1200"/>
              </a:spcAft>
              <a:buFont typeface="Symbol" pitchFamily="18" charset="2"/>
              <a:buChar char=""/>
            </a:pPr>
            <a:r>
              <a:rPr lang="en-US" b="1" dirty="0"/>
              <a:t>Udder (7)</a:t>
            </a:r>
          </a:p>
          <a:p>
            <a:pPr marL="182880" indent="-182880">
              <a:lnSpc>
                <a:spcPts val="2000"/>
              </a:lnSpc>
              <a:buFont typeface="Symbol" pitchFamily="18" charset="2"/>
              <a:buChar char=""/>
            </a:pPr>
            <a:r>
              <a:rPr lang="en-US" b="1" dirty="0"/>
              <a:t>Body size (5)</a:t>
            </a:r>
          </a:p>
        </p:txBody>
      </p:sp>
      <p:sp>
        <p:nvSpPr>
          <p:cNvPr id="19" name="TextBox 18"/>
          <p:cNvSpPr txBox="1"/>
          <p:nvPr/>
        </p:nvSpPr>
        <p:spPr>
          <a:xfrm>
            <a:off x="9753600" y="3977989"/>
            <a:ext cx="2182368" cy="707886"/>
          </a:xfrm>
          <a:prstGeom prst="rect">
            <a:avLst/>
          </a:prstGeom>
          <a:noFill/>
          <a:ln w="25400">
            <a:noFill/>
          </a:ln>
        </p:spPr>
        <p:txBody>
          <a:bodyPr wrap="square" rtlCol="0">
            <a:spAutoFit/>
          </a:bodyPr>
          <a:lstStyle/>
          <a:p>
            <a:pPr marL="182880" indent="-182880">
              <a:lnSpc>
                <a:spcPts val="1800"/>
              </a:lnSpc>
              <a:spcAft>
                <a:spcPts val="1200"/>
              </a:spcAft>
              <a:buFont typeface="Symbol" pitchFamily="18" charset="2"/>
              <a:buChar char=""/>
            </a:pPr>
            <a:r>
              <a:rPr lang="en-US" b="1" dirty="0"/>
              <a:t>Calving ease (2)</a:t>
            </a:r>
          </a:p>
          <a:p>
            <a:pPr marL="182880" indent="-182880">
              <a:lnSpc>
                <a:spcPts val="1800"/>
              </a:lnSpc>
              <a:buFont typeface="Symbol" pitchFamily="18" charset="2"/>
              <a:buChar char=""/>
            </a:pPr>
            <a:r>
              <a:rPr lang="en-US" b="1" dirty="0"/>
              <a:t>Stillbirth rate (2)</a:t>
            </a:r>
          </a:p>
        </p:txBody>
      </p:sp>
      <p:cxnSp>
        <p:nvCxnSpPr>
          <p:cNvPr id="25" name="Straight Arrow Connector 24"/>
          <p:cNvCxnSpPr>
            <a:cxnSpLocks/>
          </p:cNvCxnSpPr>
          <p:nvPr/>
        </p:nvCxnSpPr>
        <p:spPr>
          <a:xfrm>
            <a:off x="8295432" y="3373943"/>
            <a:ext cx="214584" cy="548640"/>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278881" y="3373943"/>
            <a:ext cx="670349" cy="548640"/>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a:endCxn id="16" idx="0"/>
          </p:cNvCxnSpPr>
          <p:nvPr/>
        </p:nvCxnSpPr>
        <p:spPr>
          <a:xfrm flipH="1">
            <a:off x="3918606" y="3373943"/>
            <a:ext cx="1498160" cy="604045"/>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endCxn id="7" idx="0"/>
          </p:cNvCxnSpPr>
          <p:nvPr/>
        </p:nvCxnSpPr>
        <p:spPr>
          <a:xfrm flipH="1">
            <a:off x="1780032" y="3373943"/>
            <a:ext cx="1244600" cy="604046"/>
          </a:xfrm>
          <a:prstGeom prst="straightConnector1">
            <a:avLst/>
          </a:prstGeom>
          <a:ln w="3175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89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Why select for more than one trait?</a:t>
            </a:r>
          </a:p>
        </p:txBody>
      </p:sp>
      <p:sp>
        <p:nvSpPr>
          <p:cNvPr id="5" name="Content Placeholder 4"/>
          <p:cNvSpPr>
            <a:spLocks noGrp="1"/>
          </p:cNvSpPr>
          <p:nvPr>
            <p:ph idx="1"/>
          </p:nvPr>
        </p:nvSpPr>
        <p:spPr/>
        <p:txBody>
          <a:bodyPr/>
          <a:lstStyle/>
          <a:p>
            <a:pPr>
              <a:lnSpc>
                <a:spcPts val="2800"/>
              </a:lnSpc>
              <a:spcAft>
                <a:spcPts val="600"/>
              </a:spcAft>
            </a:pPr>
            <a:r>
              <a:rPr lang="en-US" dirty="0"/>
              <a:t>To make use of more information</a:t>
            </a:r>
          </a:p>
          <a:p>
            <a:pPr lvl="1">
              <a:lnSpc>
                <a:spcPts val="2800"/>
              </a:lnSpc>
              <a:spcAft>
                <a:spcPts val="2400"/>
              </a:spcAft>
            </a:pPr>
            <a:r>
              <a:rPr lang="en-US" dirty="0">
                <a:solidFill>
                  <a:srgbClr val="00523C"/>
                </a:solidFill>
              </a:rPr>
              <a:t>Correlations among traits are rarely 0</a:t>
            </a:r>
          </a:p>
          <a:p>
            <a:pPr>
              <a:lnSpc>
                <a:spcPts val="2800"/>
              </a:lnSpc>
              <a:spcAft>
                <a:spcPts val="600"/>
              </a:spcAft>
            </a:pPr>
            <a:r>
              <a:rPr lang="en-US" dirty="0"/>
              <a:t>Several traits may have economic value</a:t>
            </a:r>
          </a:p>
          <a:p>
            <a:pPr lvl="1">
              <a:lnSpc>
                <a:spcPts val="2800"/>
              </a:lnSpc>
              <a:spcAft>
                <a:spcPts val="2400"/>
              </a:spcAft>
            </a:pPr>
            <a:r>
              <a:rPr lang="en-US" dirty="0">
                <a:solidFill>
                  <a:srgbClr val="00523C"/>
                </a:solidFill>
              </a:rPr>
              <a:t>Farmers may receive a quality premium</a:t>
            </a:r>
          </a:p>
          <a:p>
            <a:pPr>
              <a:lnSpc>
                <a:spcPts val="2800"/>
              </a:lnSpc>
              <a:spcAft>
                <a:spcPts val="600"/>
              </a:spcAft>
            </a:pPr>
            <a:r>
              <a:rPr lang="en-US" dirty="0"/>
              <a:t>Some traits need to be improved and others maintained</a:t>
            </a:r>
          </a:p>
          <a:p>
            <a:pPr lvl="1">
              <a:lnSpc>
                <a:spcPts val="2800"/>
              </a:lnSpc>
              <a:spcAft>
                <a:spcPts val="2400"/>
              </a:spcAft>
            </a:pPr>
            <a:r>
              <a:rPr lang="en-US" dirty="0">
                <a:solidFill>
                  <a:srgbClr val="00523C"/>
                </a:solidFill>
              </a:rPr>
              <a:t>Selection for only yield would reduce fertility</a:t>
            </a:r>
          </a:p>
          <a:p>
            <a:pPr>
              <a:lnSpc>
                <a:spcPts val="2800"/>
              </a:lnSpc>
            </a:pPr>
            <a:r>
              <a:rPr lang="en-US" dirty="0"/>
              <a:t>Balanced selection improves traits according</a:t>
            </a:r>
            <a:br>
              <a:rPr lang="en-US" dirty="0"/>
            </a:br>
            <a:r>
              <a:rPr lang="en-US" dirty="0"/>
              <a:t>to their economic values</a:t>
            </a:r>
          </a:p>
        </p:txBody>
      </p:sp>
    </p:spTree>
    <p:extLst>
      <p:ext uri="{BB962C8B-B14F-4D97-AF65-F5344CB8AC3E}">
        <p14:creationId xmlns:p14="http://schemas.microsoft.com/office/powerpoint/2010/main" val="114444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PEAK GENETICS&amp;quot;&quot;/&gt;&lt;property id=&quot;20307&quot; value=&quot;256&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gt;&lt;object type=&quot;8&quot; unique_id=&quot;10010&quot;&gt;&lt;/object&gt;&lt;/object&gt;&lt;/database&gt;"/>
  <p:tag name="SECTOMILLISECCONVERTED" val="1"/>
</p:tagLst>
</file>

<file path=ppt/theme/theme1.xml><?xml version="1.0" encoding="utf-8"?>
<a:theme xmlns:a="http://schemas.openxmlformats.org/drawingml/2006/main" name="1_Office Theme">
  <a:themeElements>
    <a:clrScheme name="Custom 1">
      <a:dk1>
        <a:srgbClr val="8E258D"/>
      </a:dk1>
      <a:lt1>
        <a:sysClr val="window" lastClr="FFFFFF"/>
      </a:lt1>
      <a:dk2>
        <a:srgbClr val="8E258D"/>
      </a:dk2>
      <a:lt2>
        <a:srgbClr val="F8F8F8"/>
      </a:lt2>
      <a:accent1>
        <a:srgbClr val="DDDDDD"/>
      </a:accent1>
      <a:accent2>
        <a:srgbClr val="B2B2B2"/>
      </a:accent2>
      <a:accent3>
        <a:srgbClr val="C286A7"/>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3DC9F224DC7C4FA3B1A2FC3782A47B" ma:contentTypeVersion="15" ma:contentTypeDescription="Create a new document." ma:contentTypeScope="" ma:versionID="0dd223e1dc07e5ed9dd4bd4f1f4dabc0">
  <xsd:schema xmlns:xsd="http://www.w3.org/2001/XMLSchema" xmlns:xs="http://www.w3.org/2001/XMLSchema" xmlns:p="http://schemas.microsoft.com/office/2006/metadata/properties" xmlns:ns1="http://schemas.microsoft.com/sharepoint/v3" xmlns:ns3="cd851f16-5ff8-4024-a6f9-6bc4a78e43c9" xmlns:ns4="ad2f03dc-5c25-4c71-a5b6-5f70da67b6fe" targetNamespace="http://schemas.microsoft.com/office/2006/metadata/properties" ma:root="true" ma:fieldsID="6ec5f11bdd813a1fe39be09987b78ad3" ns1:_="" ns3:_="" ns4:_="">
    <xsd:import namespace="http://schemas.microsoft.com/sharepoint/v3"/>
    <xsd:import namespace="cd851f16-5ff8-4024-a6f9-6bc4a78e43c9"/>
    <xsd:import namespace="ad2f03dc-5c25-4c71-a5b6-5f70da67b6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1:_ip_UnifiedCompliancePolicyProperties" minOccurs="0"/>
                <xsd:element ref="ns1:_ip_UnifiedCompliancePolicyUIActio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851f16-5ff8-4024-a6f9-6bc4a78e43c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2f03dc-5c25-4c71-a5b6-5f70da67b6f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E7D475F-4ACD-4DBA-9657-0C8F4BEAEDF9}">
  <ds:schemaRefs>
    <ds:schemaRef ds:uri="http://schemas.microsoft.com/sharepoint/v3/contenttype/forms"/>
  </ds:schemaRefs>
</ds:datastoreItem>
</file>

<file path=customXml/itemProps2.xml><?xml version="1.0" encoding="utf-8"?>
<ds:datastoreItem xmlns:ds="http://schemas.openxmlformats.org/officeDocument/2006/customXml" ds:itemID="{5175A622-C112-474A-AAFD-B1570FC9FC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851f16-5ff8-4024-a6f9-6bc4a78e43c9"/>
    <ds:schemaRef ds:uri="ad2f03dc-5c25-4c71-a5b6-5f70da67b6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811FEC-3E84-4111-9724-9C752EE6C7DA}">
  <ds:schemaRefs>
    <ds:schemaRef ds:uri="http://schemas.microsoft.com/office/2006/documentManagement/types"/>
    <ds:schemaRef ds:uri="http://purl.org/dc/dcmitype/"/>
    <ds:schemaRef ds:uri="http://schemas.openxmlformats.org/package/2006/metadata/core-properties"/>
    <ds:schemaRef ds:uri="http://purl.org/dc/elements/1.1/"/>
    <ds:schemaRef ds:uri="http://purl.org/dc/terms/"/>
    <ds:schemaRef ds:uri="http://schemas.microsoft.com/office/2006/metadata/properties"/>
    <ds:schemaRef ds:uri="http://schemas.microsoft.com/office/infopath/2007/PartnerControls"/>
    <ds:schemaRef ds:uri="http://www.w3.org/XML/1998/namespace"/>
    <ds:schemaRef ds:uri="ad2f03dc-5c25-4c71-a5b6-5f70da67b6fe"/>
    <ds:schemaRef ds:uri="cd851f16-5ff8-4024-a6f9-6bc4a78e43c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41531</TotalTime>
  <Words>1243</Words>
  <Application>Microsoft Macintosh PowerPoint</Application>
  <PresentationFormat>Widescreen</PresentationFormat>
  <Paragraphs>172</Paragraphs>
  <Slides>35</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Arial</vt:lpstr>
      <vt:lpstr>Calibri</vt:lpstr>
      <vt:lpstr>Symbol</vt:lpstr>
      <vt:lpstr>Trebuchet MS</vt:lpstr>
      <vt:lpstr>1_Office Theme</vt:lpstr>
      <vt:lpstr>Equation</vt:lpstr>
      <vt:lpstr>The future of selection decisions and breeding programs: What are we breeding for, and who decides?</vt:lpstr>
      <vt:lpstr>Thanks to my collaborators!</vt:lpstr>
      <vt:lpstr>Take-home messages – 1</vt:lpstr>
      <vt:lpstr>Take-home messages – 2</vt:lpstr>
      <vt:lpstr>Introduction</vt:lpstr>
      <vt:lpstr>Background on selection goals</vt:lpstr>
      <vt:lpstr>What is a selection index?</vt:lpstr>
      <vt:lpstr>Indices may include sub-indices</vt:lpstr>
      <vt:lpstr>Why select for more than one trait?</vt:lpstr>
      <vt:lpstr>Selection for only yield reduces fertility</vt:lpstr>
      <vt:lpstr>Development of selection objectives</vt:lpstr>
      <vt:lpstr>Who are the participants?</vt:lpstr>
      <vt:lpstr>How are index decisions made?</vt:lpstr>
      <vt:lpstr>Who owns the index?</vt:lpstr>
      <vt:lpstr>Selection objectives and criteria</vt:lpstr>
      <vt:lpstr>What goes into an index?</vt:lpstr>
      <vt:lpstr>Where do economic weights come from?</vt:lpstr>
      <vt:lpstr>How do we compute an index?</vt:lpstr>
      <vt:lpstr>Genetic trend</vt:lpstr>
      <vt:lpstr>How has the index changed over time?</vt:lpstr>
      <vt:lpstr>How does NM$ compare to other indices?</vt:lpstr>
      <vt:lpstr>Opportunities and challenges</vt:lpstr>
      <vt:lpstr>Are we accounting for the environment?</vt:lpstr>
      <vt:lpstr>Phenotype is king!</vt:lpstr>
      <vt:lpstr>Why do we need new phenotypes?</vt:lpstr>
      <vt:lpstr>Traditional phenotyping scheme</vt:lpstr>
      <vt:lpstr>Alternative phenotyping scheme</vt:lpstr>
      <vt:lpstr>What about the outside of the cow?</vt:lpstr>
      <vt:lpstr>Next-generation phenotyping?</vt:lpstr>
      <vt:lpstr>Some new results!</vt:lpstr>
      <vt:lpstr>Changes in genetic gain over time</vt:lpstr>
      <vt:lpstr>Are high NM$ animals more “diverse”?</vt:lpstr>
      <vt:lpstr>Changes in reliability</vt:lpstr>
      <vt:lpstr>Conclusions</vt:lpstr>
      <vt:lpstr>Questions?</vt:lpstr>
    </vt:vector>
  </TitlesOfParts>
  <Company>Alta Genetics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Kadijk</dc:creator>
  <cp:lastModifiedBy>John Cole</cp:lastModifiedBy>
  <cp:revision>535</cp:revision>
  <dcterms:created xsi:type="dcterms:W3CDTF">2015-10-15T13:30:25Z</dcterms:created>
  <dcterms:modified xsi:type="dcterms:W3CDTF">2021-11-09T22:35:07Z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0x0101006D3DC9F224DC7C4FA3B1A2FC3782A47B</vt:lpwstr>
  </property>
</Properties>
</file>